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90" r:id="rId5"/>
    <p:sldId id="543" r:id="rId6"/>
    <p:sldId id="533" r:id="rId7"/>
    <p:sldId id="545" r:id="rId8"/>
    <p:sldId id="369" r:id="rId9"/>
    <p:sldId id="513" r:id="rId10"/>
    <p:sldId id="515" r:id="rId11"/>
    <p:sldId id="516" r:id="rId12"/>
    <p:sldId id="548" r:id="rId13"/>
    <p:sldId id="498" r:id="rId14"/>
    <p:sldId id="547" r:id="rId15"/>
    <p:sldId id="321" r:id="rId16"/>
    <p:sldId id="550" r:id="rId17"/>
    <p:sldId id="549" r:id="rId18"/>
    <p:sldId id="449"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nes, Chris (NIH/OD/ORS) [E]" initials="GC([" lastIdx="6" clrIdx="0">
    <p:extLst>
      <p:ext uri="{19B8F6BF-5375-455C-9EA6-DF929625EA0E}">
        <p15:presenceInfo xmlns:p15="http://schemas.microsoft.com/office/powerpoint/2012/main" userId="S-1-5-21-12604286-656692736-1848903544-9208" providerId="AD"/>
      </p:ext>
    </p:extLst>
  </p:cmAuthor>
  <p:cmAuthor id="2" name="Holloman, Shuntrice (NIH/OD/ORS) [E]" initials="HS([" lastIdx="7" clrIdx="1">
    <p:extLst>
      <p:ext uri="{19B8F6BF-5375-455C-9EA6-DF929625EA0E}">
        <p15:presenceInfo xmlns:p15="http://schemas.microsoft.com/office/powerpoint/2012/main" userId="S-1-5-21-12604286-656692736-1848903544-634546" providerId="AD"/>
      </p:ext>
    </p:extLst>
  </p:cmAuthor>
  <p:cmAuthor id="3" name="Powers, Amy (NIH/OD/ORS) [E]" initials="PA([" lastIdx="106" clrIdx="2">
    <p:extLst>
      <p:ext uri="{19B8F6BF-5375-455C-9EA6-DF929625EA0E}">
        <p15:presenceInfo xmlns:p15="http://schemas.microsoft.com/office/powerpoint/2012/main" userId="S-1-5-21-12604286-656692736-1848903544-11279" providerId="AD"/>
      </p:ext>
    </p:extLst>
  </p:cmAuthor>
  <p:cmAuthor id="4" name="Gaines, Chris (NIH/OD/ORS) [E]" initials="GC([ [2]" lastIdx="54" clrIdx="3">
    <p:extLst>
      <p:ext uri="{19B8F6BF-5375-455C-9EA6-DF929625EA0E}">
        <p15:presenceInfo xmlns:p15="http://schemas.microsoft.com/office/powerpoint/2012/main" userId="S::gainesc@nih.gov::fa8a4dae-e3ad-486d-ae15-f9e166339f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1359" autoAdjust="0"/>
  </p:normalViewPr>
  <p:slideViewPr>
    <p:cSldViewPr>
      <p:cViewPr varScale="1">
        <p:scale>
          <a:sx n="86" d="100"/>
          <a:sy n="86" d="100"/>
        </p:scale>
        <p:origin x="1339" y="53"/>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93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B61D41C-063D-4C84-8E48-123015ED3E38}" type="datetimeFigureOut">
              <a:rPr lang="en-US" smtClean="0"/>
              <a:t>10/26/2020</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B4B08EBE-2927-4EBE-AA82-DADB7DB138CC}" type="slidenum">
              <a:rPr lang="en-US" smtClean="0"/>
              <a:t>‹#›</a:t>
            </a:fld>
            <a:endParaRPr lang="en-US" dirty="0"/>
          </a:p>
        </p:txBody>
      </p:sp>
    </p:spTree>
    <p:extLst>
      <p:ext uri="{BB962C8B-B14F-4D97-AF65-F5344CB8AC3E}">
        <p14:creationId xmlns:p14="http://schemas.microsoft.com/office/powerpoint/2010/main" val="125386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FBFD6E9-74FD-4FC7-8E1C-A77885FF0B5F}" type="datetimeFigureOut">
              <a:rPr lang="en-US" smtClean="0"/>
              <a:t>10/26/2020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EC0BA55-137D-49C4-BA99-1878F12EF069}" type="slidenum">
              <a:rPr lang="en-US" smtClean="0"/>
              <a:t>‹#›</a:t>
            </a:fld>
            <a:endParaRPr lang="en-US" dirty="0"/>
          </a:p>
        </p:txBody>
      </p:sp>
    </p:spTree>
    <p:extLst>
      <p:ext uri="{BB962C8B-B14F-4D97-AF65-F5344CB8AC3E}">
        <p14:creationId xmlns:p14="http://schemas.microsoft.com/office/powerpoint/2010/main" val="145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0BA55-137D-49C4-BA99-1878F12EF069}" type="slidenum">
              <a:rPr lang="en-US" smtClean="0"/>
              <a:t>1</a:t>
            </a:fld>
            <a:endParaRPr lang="en-US" dirty="0"/>
          </a:p>
        </p:txBody>
      </p:sp>
    </p:spTree>
    <p:extLst>
      <p:ext uri="{BB962C8B-B14F-4D97-AF65-F5344CB8AC3E}">
        <p14:creationId xmlns:p14="http://schemas.microsoft.com/office/powerpoint/2010/main" val="39544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0BA55-137D-49C4-BA99-1878F12EF069}" type="slidenum">
              <a:rPr lang="en-US" smtClean="0"/>
              <a:t>2</a:t>
            </a:fld>
            <a:endParaRPr lang="en-US" dirty="0"/>
          </a:p>
        </p:txBody>
      </p:sp>
    </p:spTree>
    <p:extLst>
      <p:ext uri="{BB962C8B-B14F-4D97-AF65-F5344CB8AC3E}">
        <p14:creationId xmlns:p14="http://schemas.microsoft.com/office/powerpoint/2010/main" val="163476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C0BA55-137D-49C4-BA99-1878F12EF0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389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0BA55-137D-49C4-BA99-1878F12EF069}" type="slidenum">
              <a:rPr lang="en-US" smtClean="0"/>
              <a:t>12</a:t>
            </a:fld>
            <a:endParaRPr lang="en-US" dirty="0"/>
          </a:p>
        </p:txBody>
      </p:sp>
    </p:spTree>
    <p:extLst>
      <p:ext uri="{BB962C8B-B14F-4D97-AF65-F5344CB8AC3E}">
        <p14:creationId xmlns:p14="http://schemas.microsoft.com/office/powerpoint/2010/main" val="205004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0BA55-137D-49C4-BA99-1878F12EF069}" type="slidenum">
              <a:rPr lang="en-US" smtClean="0"/>
              <a:t>13</a:t>
            </a:fld>
            <a:endParaRPr lang="en-US" dirty="0"/>
          </a:p>
        </p:txBody>
      </p:sp>
    </p:spTree>
    <p:extLst>
      <p:ext uri="{BB962C8B-B14F-4D97-AF65-F5344CB8AC3E}">
        <p14:creationId xmlns:p14="http://schemas.microsoft.com/office/powerpoint/2010/main" val="263266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0BA55-137D-49C4-BA99-1878F12EF069}" type="slidenum">
              <a:rPr lang="en-US" smtClean="0"/>
              <a:t>14</a:t>
            </a:fld>
            <a:endParaRPr lang="en-US" dirty="0"/>
          </a:p>
        </p:txBody>
      </p:sp>
    </p:spTree>
    <p:extLst>
      <p:ext uri="{BB962C8B-B14F-4D97-AF65-F5344CB8AC3E}">
        <p14:creationId xmlns:p14="http://schemas.microsoft.com/office/powerpoint/2010/main" val="115216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0BA55-137D-49C4-BA99-1878F12EF069}" type="slidenum">
              <a:rPr lang="en-US" smtClean="0"/>
              <a:t>15</a:t>
            </a:fld>
            <a:endParaRPr lang="en-US" dirty="0"/>
          </a:p>
        </p:txBody>
      </p:sp>
    </p:spTree>
    <p:extLst>
      <p:ext uri="{BB962C8B-B14F-4D97-AF65-F5344CB8AC3E}">
        <p14:creationId xmlns:p14="http://schemas.microsoft.com/office/powerpoint/2010/main" val="4091928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1362075"/>
            <a:ext cx="9144000" cy="3998914"/>
          </a:xfrm>
          <a:prstGeom prst="rect">
            <a:avLst/>
          </a:prstGeom>
          <a:solidFill>
            <a:schemeClr val="tx2"/>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rgbClr val="FFFFFF"/>
              </a:solidFill>
              <a:latin typeface="+mn-lt"/>
              <a:ea typeface="ＭＳ Ｐゴシック" charset="-128"/>
              <a:cs typeface="ＭＳ Ｐゴシック" charset="-128"/>
            </a:endParaRPr>
          </a:p>
        </p:txBody>
      </p:sp>
      <p:sp>
        <p:nvSpPr>
          <p:cNvPr id="2" name="Title 1"/>
          <p:cNvSpPr>
            <a:spLocks noGrp="1"/>
          </p:cNvSpPr>
          <p:nvPr>
            <p:ph type="ctrTitle" hasCustomPrompt="1"/>
          </p:nvPr>
        </p:nvSpPr>
        <p:spPr>
          <a:xfrm>
            <a:off x="1271589" y="1895220"/>
            <a:ext cx="6610606" cy="1193747"/>
          </a:xfrm>
        </p:spPr>
        <p:txBody>
          <a:bodyPr anchor="t"/>
          <a:lstStyle>
            <a:lvl1pPr algn="l">
              <a:defRPr sz="3200">
                <a:solidFill>
                  <a:schemeClr val="bg1"/>
                </a:solidFill>
              </a:defRPr>
            </a:lvl1pPr>
          </a:lstStyle>
          <a:p>
            <a:r>
              <a:rPr lang="en-US" dirty="0"/>
              <a:t>Click to edit Master title style</a:t>
            </a:r>
            <a:br>
              <a:rPr lang="en-US" dirty="0"/>
            </a:br>
            <a:endParaRPr lang="en-US" dirty="0"/>
          </a:p>
        </p:txBody>
      </p:sp>
      <p:sp>
        <p:nvSpPr>
          <p:cNvPr id="21" name="Subtitle 2"/>
          <p:cNvSpPr>
            <a:spLocks noGrp="1"/>
          </p:cNvSpPr>
          <p:nvPr>
            <p:ph type="subTitle" idx="1"/>
          </p:nvPr>
        </p:nvSpPr>
        <p:spPr>
          <a:xfrm>
            <a:off x="1271588" y="3985981"/>
            <a:ext cx="6586025" cy="733503"/>
          </a:xfrm>
        </p:spPr>
        <p:txBody>
          <a:bodyPr/>
          <a:lstStyle>
            <a:lvl1pPr marL="0" indent="0" algn="l">
              <a:lnSpc>
                <a:spcPts val="1440"/>
              </a:lnSpc>
              <a:spcBef>
                <a:spcPts val="200"/>
              </a:spcBef>
              <a:buNone/>
              <a:defRPr sz="14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descr="NIH_OM_Logo_2Colo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442900"/>
            <a:ext cx="2441448" cy="376313"/>
          </a:xfrm>
          <a:prstGeom prst="rect">
            <a:avLst/>
          </a:prstGeom>
        </p:spPr>
      </p:pic>
      <p:cxnSp>
        <p:nvCxnSpPr>
          <p:cNvPr id="14" name="Straight Connector 13"/>
          <p:cNvCxnSpPr/>
          <p:nvPr/>
        </p:nvCxnSpPr>
        <p:spPr>
          <a:xfrm>
            <a:off x="0" y="1362075"/>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0" y="5360988"/>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pic>
        <p:nvPicPr>
          <p:cNvPr id="3" name="Picture 2" descr="ORS-NIH-HHS-rgtalig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149" y="5819878"/>
            <a:ext cx="2640476" cy="530352"/>
          </a:xfrm>
          <a:prstGeom prst="rect">
            <a:avLst/>
          </a:prstGeom>
        </p:spPr>
      </p:pic>
    </p:spTree>
    <p:extLst>
      <p:ext uri="{BB962C8B-B14F-4D97-AF65-F5344CB8AC3E}">
        <p14:creationId xmlns:p14="http://schemas.microsoft.com/office/powerpoint/2010/main" val="339997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13"/>
          <p:cNvSpPr>
            <a:spLocks noGrp="1"/>
          </p:cNvSpPr>
          <p:nvPr>
            <p:ph type="ftr" sz="quarter" idx="3"/>
          </p:nvPr>
        </p:nvSpPr>
        <p:spPr>
          <a:xfrm>
            <a:off x="3124200" y="624983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14"/>
          <p:cNvSpPr>
            <a:spLocks noGrp="1"/>
          </p:cNvSpPr>
          <p:nvPr>
            <p:ph type="sldNum" sz="quarter" idx="4"/>
          </p:nvPr>
        </p:nvSpPr>
        <p:spPr>
          <a:xfrm>
            <a:off x="6553200" y="624983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F954B-0421-4358-AB5F-E9F7DDA6D7B7}" type="slidenum">
              <a:rPr lang="en-US" smtClean="0"/>
              <a:t>‹#›</a:t>
            </a:fld>
            <a:endParaRPr lang="en-US" dirty="0"/>
          </a:p>
        </p:txBody>
      </p:sp>
    </p:spTree>
    <p:extLst>
      <p:ext uri="{BB962C8B-B14F-4D97-AF65-F5344CB8AC3E}">
        <p14:creationId xmlns:p14="http://schemas.microsoft.com/office/powerpoint/2010/main" val="189305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1"/>
          <p:cNvSpPr>
            <a:spLocks noGrp="1"/>
          </p:cNvSpPr>
          <p:nvPr>
            <p:ph type="title"/>
          </p:nvPr>
        </p:nvSpPr>
        <p:spPr>
          <a:xfrm>
            <a:off x="3444875" y="163513"/>
            <a:ext cx="5246687" cy="493712"/>
          </a:xfrm>
        </p:spPr>
        <p:txBody>
          <a:bodyPr/>
          <a:lstStyle/>
          <a:p>
            <a:r>
              <a:rPr lang="en-US"/>
              <a:t>Click to edit Master title style</a:t>
            </a:r>
          </a:p>
        </p:txBody>
      </p:sp>
    </p:spTree>
    <p:extLst>
      <p:ext uri="{BB962C8B-B14F-4D97-AF65-F5344CB8AC3E}">
        <p14:creationId xmlns:p14="http://schemas.microsoft.com/office/powerpoint/2010/main" val="39084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8F954B-0421-4358-AB5F-E9F7DDA6D7B7}" type="slidenum">
              <a:rPr lang="en-US" smtClean="0"/>
              <a:t>‹#›</a:t>
            </a:fld>
            <a:endParaRPr lang="en-US" dirty="0"/>
          </a:p>
        </p:txBody>
      </p:sp>
    </p:spTree>
    <p:extLst>
      <p:ext uri="{BB962C8B-B14F-4D97-AF65-F5344CB8AC3E}">
        <p14:creationId xmlns:p14="http://schemas.microsoft.com/office/powerpoint/2010/main" val="122175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8F954B-0421-4358-AB5F-E9F7DDA6D7B7}" type="slidenum">
              <a:rPr lang="en-US" smtClean="0"/>
              <a:t>‹#›</a:t>
            </a:fld>
            <a:endParaRPr lang="en-US" dirty="0"/>
          </a:p>
        </p:txBody>
      </p:sp>
    </p:spTree>
    <p:extLst>
      <p:ext uri="{BB962C8B-B14F-4D97-AF65-F5344CB8AC3E}">
        <p14:creationId xmlns:p14="http://schemas.microsoft.com/office/powerpoint/2010/main" val="176123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4138" y="1292774"/>
            <a:ext cx="4120712" cy="48841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77007"/>
            <a:ext cx="4183774" cy="48999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40EF4CA-50F1-4C96-9D16-D1F1DFBF4336}"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flipV="1">
            <a:off x="0" y="983850"/>
            <a:ext cx="9144000" cy="34725"/>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84908" y="311473"/>
            <a:ext cx="8538231" cy="583996"/>
          </a:xfrm>
        </p:spPr>
        <p:txBody>
          <a:bodyPr>
            <a:normAutofit/>
          </a:bodyPr>
          <a:lstStyle>
            <a:lvl1pPr>
              <a:defRPr sz="2100"/>
            </a:lvl1pPr>
          </a:lstStyle>
          <a:p>
            <a:r>
              <a:rPr lang="en-US" dirty="0"/>
              <a:t>Click to edit Master title style</a:t>
            </a:r>
          </a:p>
        </p:txBody>
      </p:sp>
    </p:spTree>
    <p:extLst>
      <p:ext uri="{BB962C8B-B14F-4D97-AF65-F5344CB8AC3E}">
        <p14:creationId xmlns:p14="http://schemas.microsoft.com/office/powerpoint/2010/main" val="389447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cxnSp>
        <p:nvCxnSpPr>
          <p:cNvPr id="12" name="Straight Connector 11"/>
          <p:cNvCxnSpPr/>
          <p:nvPr/>
        </p:nvCxnSpPr>
        <p:spPr>
          <a:xfrm>
            <a:off x="0" y="863910"/>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a:spLocks noChangeArrowheads="1"/>
          </p:cNvSpPr>
          <p:nvPr/>
        </p:nvSpPr>
        <p:spPr bwMode="auto">
          <a:xfrm>
            <a:off x="0" y="0"/>
            <a:ext cx="9144000" cy="838200"/>
          </a:xfrm>
          <a:prstGeom prst="rect">
            <a:avLst/>
          </a:prstGeom>
          <a:solidFill>
            <a:schemeClr val="tx2"/>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rgbClr val="FFFFFF"/>
              </a:solidFill>
              <a:latin typeface="+mn-lt"/>
              <a:ea typeface="ＭＳ Ｐゴシック" charset="-128"/>
              <a:cs typeface="ＭＳ Ｐゴシック" charset="-128"/>
            </a:endParaRPr>
          </a:p>
        </p:txBody>
      </p:sp>
      <p:sp>
        <p:nvSpPr>
          <p:cNvPr id="1026" name="Text Placeholder 2"/>
          <p:cNvSpPr>
            <a:spLocks noGrp="1"/>
          </p:cNvSpPr>
          <p:nvPr>
            <p:ph type="body" idx="1"/>
          </p:nvPr>
        </p:nvSpPr>
        <p:spPr bwMode="auto">
          <a:xfrm>
            <a:off x="457200" y="138906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8" name="Title Placeholder 1"/>
          <p:cNvSpPr>
            <a:spLocks noGrp="1"/>
          </p:cNvSpPr>
          <p:nvPr>
            <p:ph type="title"/>
          </p:nvPr>
        </p:nvSpPr>
        <p:spPr bwMode="auto">
          <a:xfrm>
            <a:off x="2523613" y="163513"/>
            <a:ext cx="6167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4" name="Footer Placeholder 13"/>
          <p:cNvSpPr>
            <a:spLocks noGrp="1"/>
          </p:cNvSpPr>
          <p:nvPr>
            <p:ph type="ftr" sz="quarter" idx="3"/>
          </p:nvPr>
        </p:nvSpPr>
        <p:spPr>
          <a:xfrm>
            <a:off x="3124200" y="624983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6553200" y="624983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F954B-0421-4358-AB5F-E9F7DDA6D7B7}" type="slidenum">
              <a:rPr lang="en-US" smtClean="0"/>
              <a:t>‹#›</a:t>
            </a:fld>
            <a:endParaRPr lang="en-US" dirty="0"/>
          </a:p>
        </p:txBody>
      </p:sp>
      <p:pic>
        <p:nvPicPr>
          <p:cNvPr id="5" name="Picture 4" descr="NIH_OM_Logo_2Color.ep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438" y="6251269"/>
            <a:ext cx="2254331" cy="347472"/>
          </a:xfrm>
          <a:prstGeom prst="rect">
            <a:avLst/>
          </a:prstGeom>
        </p:spPr>
      </p:pic>
      <p:pic>
        <p:nvPicPr>
          <p:cNvPr id="6" name="Picture 5" descr="ORS_Helvetica_White.ep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438" y="276941"/>
            <a:ext cx="1755648" cy="256032"/>
          </a:xfrm>
          <a:prstGeom prst="rect">
            <a:avLst/>
          </a:prstGeom>
        </p:spPr>
      </p:pic>
      <p:cxnSp>
        <p:nvCxnSpPr>
          <p:cNvPr id="18" name="Straight Connector 17"/>
          <p:cNvCxnSpPr/>
          <p:nvPr/>
        </p:nvCxnSpPr>
        <p:spPr>
          <a:xfrm>
            <a:off x="0" y="6025332"/>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457200" rtl="0" eaLnBrk="1" fontAlgn="base" hangingPunct="1">
        <a:spcBef>
          <a:spcPct val="0"/>
        </a:spcBef>
        <a:spcAft>
          <a:spcPct val="0"/>
        </a:spcAft>
        <a:defRPr sz="2400" b="1" kern="1200">
          <a:solidFill>
            <a:srgbClr val="F2F2F2"/>
          </a:solidFill>
          <a:latin typeface="Arial"/>
          <a:ea typeface="ＭＳ Ｐゴシック" charset="-128"/>
          <a:cs typeface="Arial"/>
        </a:defRPr>
      </a:lvl1pPr>
      <a:lvl2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2pPr>
      <a:lvl3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3pPr>
      <a:lvl4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4pPr>
      <a:lvl5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ts val="600"/>
        </a:spcBef>
        <a:spcAft>
          <a:spcPct val="0"/>
        </a:spcAft>
        <a:buFont typeface="Arial" charset="0"/>
        <a:buChar char="•"/>
        <a:defRPr sz="2400" b="1" kern="1200">
          <a:solidFill>
            <a:srgbClr val="404040"/>
          </a:solidFill>
          <a:latin typeface="Arial"/>
          <a:ea typeface="ＭＳ Ｐゴシック" charset="-128"/>
          <a:cs typeface="Arial"/>
        </a:defRPr>
      </a:lvl1pPr>
      <a:lvl2pPr marL="742950" indent="-285750" algn="l" defTabSz="457200" rtl="0" eaLnBrk="1" fontAlgn="base" hangingPunct="1">
        <a:spcBef>
          <a:spcPts val="600"/>
        </a:spcBef>
        <a:spcAft>
          <a:spcPct val="0"/>
        </a:spcAft>
        <a:buFont typeface="Arial" charset="0"/>
        <a:buChar char="–"/>
        <a:defRPr sz="2200" kern="1200">
          <a:solidFill>
            <a:srgbClr val="404040"/>
          </a:solidFill>
          <a:latin typeface="Arial"/>
          <a:ea typeface="ＭＳ Ｐゴシック" charset="-128"/>
          <a:cs typeface="Arial"/>
        </a:defRPr>
      </a:lvl2pPr>
      <a:lvl3pPr marL="11430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3pPr>
      <a:lvl4pPr marL="16002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4pPr>
      <a:lvl5pPr marL="20574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s.od.nih.gov/sr/dohs/HealthAndWellness/EAP/Pages/index.aspx" TargetMode="External"/><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betterhelp.com/advice/depression/what-research-says-about-exercise-and-depress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com/5577626/americans-stressed-out-gallup-poll/" TargetMode="External"/><Relationship Id="rId2" Type="http://schemas.openxmlformats.org/officeDocument/2006/relationships/hyperlink" Target="https://www.ncbi.nlm.nih.gov/pmc/articles/PMC7151434/#bib003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apa.org/helpcenter/holiday-stres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09800"/>
            <a:ext cx="6697706" cy="1635565"/>
          </a:xfrm>
        </p:spPr>
        <p:txBody>
          <a:bodyPr/>
          <a:lstStyle/>
          <a:p>
            <a:pPr algn="ctr"/>
            <a:br>
              <a:rPr lang="en-US" dirty="0"/>
            </a:br>
            <a:br>
              <a:rPr lang="en-US" sz="1800" dirty="0">
                <a:latin typeface="Georgia" panose="02040502050405020303" pitchFamily="18" charset="0"/>
              </a:rPr>
            </a:br>
            <a:br>
              <a:rPr lang="en-US" dirty="0"/>
            </a:br>
            <a:br>
              <a:rPr lang="en-US" dirty="0"/>
            </a:br>
            <a:br>
              <a:rPr lang="en-US" dirty="0"/>
            </a:br>
            <a:endParaRPr lang="en-US" dirty="0">
              <a:latin typeface="Georgia" panose="02040502050405020303" pitchFamily="18" charset="0"/>
            </a:endParaRPr>
          </a:p>
        </p:txBody>
      </p:sp>
      <p:sp>
        <p:nvSpPr>
          <p:cNvPr id="5" name="TextBox 4"/>
          <p:cNvSpPr txBox="1"/>
          <p:nvPr/>
        </p:nvSpPr>
        <p:spPr>
          <a:xfrm>
            <a:off x="381000" y="5715000"/>
            <a:ext cx="2640636" cy="738664"/>
          </a:xfrm>
          <a:prstGeom prst="rect">
            <a:avLst/>
          </a:prstGeom>
          <a:noFill/>
        </p:spPr>
        <p:txBody>
          <a:bodyPr wrap="square" rtlCol="0">
            <a:spAutoFit/>
          </a:bodyPr>
          <a:lstStyle/>
          <a:p>
            <a:r>
              <a:rPr lang="en-US" sz="1400" b="1" dirty="0">
                <a:latin typeface="Georgia" panose="02040502050405020303" pitchFamily="18" charset="0"/>
              </a:rPr>
              <a:t>Shannon Oussoren, MBA </a:t>
            </a:r>
          </a:p>
          <a:p>
            <a:r>
              <a:rPr lang="en-US" sz="1400" b="1" dirty="0">
                <a:latin typeface="Georgia" panose="02040502050405020303" pitchFamily="18" charset="0"/>
              </a:rPr>
              <a:t>NASM CPT, AFAA, RYT 200</a:t>
            </a:r>
          </a:p>
        </p:txBody>
      </p:sp>
      <p:sp>
        <p:nvSpPr>
          <p:cNvPr id="3" name="TextBox 2">
            <a:extLst>
              <a:ext uri="{FF2B5EF4-FFF2-40B4-BE49-F238E27FC236}">
                <a16:creationId xmlns:a16="http://schemas.microsoft.com/office/drawing/2014/main" id="{AC24EC62-9B4D-433D-9432-6AB0A3AF8642}"/>
              </a:ext>
            </a:extLst>
          </p:cNvPr>
          <p:cNvSpPr txBox="1"/>
          <p:nvPr/>
        </p:nvSpPr>
        <p:spPr>
          <a:xfrm>
            <a:off x="1143403" y="1608118"/>
            <a:ext cx="6744732" cy="1077218"/>
          </a:xfrm>
          <a:prstGeom prst="rect">
            <a:avLst/>
          </a:prstGeom>
          <a:noFill/>
        </p:spPr>
        <p:txBody>
          <a:bodyPr wrap="non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Exercise &amp; How to Use it to Enhance </a:t>
            </a:r>
          </a:p>
          <a:p>
            <a:pPr algn="ctr"/>
            <a:r>
              <a:rPr lang="en-US" sz="3200" b="1" dirty="0">
                <a:solidFill>
                  <a:schemeClr val="bg1"/>
                </a:solidFill>
                <a:latin typeface="Times New Roman" panose="02020603050405020304" pitchFamily="18" charset="0"/>
                <a:cs typeface="Times New Roman" panose="02020603050405020304" pitchFamily="18" charset="0"/>
              </a:rPr>
              <a:t>Emotional Well Being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766" y="2819400"/>
            <a:ext cx="3810000" cy="2381250"/>
          </a:xfrm>
          <a:prstGeom prst="rect">
            <a:avLst/>
          </a:prstGeom>
        </p:spPr>
      </p:pic>
    </p:spTree>
    <p:extLst>
      <p:ext uri="{BB962C8B-B14F-4D97-AF65-F5344CB8AC3E}">
        <p14:creationId xmlns:p14="http://schemas.microsoft.com/office/powerpoint/2010/main" val="536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8D8B44-6DB6-4CFE-B14A-8ABE6FD42C14}"/>
              </a:ext>
            </a:extLst>
          </p:cNvPr>
          <p:cNvSpPr txBox="1"/>
          <p:nvPr/>
        </p:nvSpPr>
        <p:spPr>
          <a:xfrm>
            <a:off x="2207613" y="93084"/>
            <a:ext cx="69390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Exercise &amp; Effects on Emotional Well-Being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483" y="1182205"/>
            <a:ext cx="2982926" cy="4472361"/>
          </a:xfrm>
          <a:prstGeom prst="rect">
            <a:avLst/>
          </a:prstGeom>
        </p:spPr>
      </p:pic>
      <p:sp>
        <p:nvSpPr>
          <p:cNvPr id="8" name="Content Placeholder 7"/>
          <p:cNvSpPr>
            <a:spLocks noGrp="1"/>
          </p:cNvSpPr>
          <p:nvPr>
            <p:ph sz="half" idx="2"/>
          </p:nvPr>
        </p:nvSpPr>
        <p:spPr>
          <a:xfrm>
            <a:off x="4384461" y="1668823"/>
            <a:ext cx="4572000" cy="4899956"/>
          </a:xfrm>
        </p:spPr>
        <p:txBody>
          <a:bodyPr/>
          <a:lstStyle/>
          <a:p>
            <a:r>
              <a:rPr lang="en-US" dirty="0"/>
              <a:t>Reduces feelings of depression &amp; stress</a:t>
            </a:r>
          </a:p>
          <a:p>
            <a:r>
              <a:rPr lang="en-US" dirty="0"/>
              <a:t>Enhances your mood &amp; emotional well being</a:t>
            </a:r>
          </a:p>
          <a:p>
            <a:r>
              <a:rPr lang="en-US" dirty="0"/>
              <a:t>Increases your energy level</a:t>
            </a:r>
          </a:p>
          <a:p>
            <a:r>
              <a:rPr lang="en-US" dirty="0"/>
              <a:t>Improves sleep</a:t>
            </a:r>
          </a:p>
          <a:p>
            <a:r>
              <a:rPr lang="en-US" dirty="0"/>
              <a:t>Improves self esteem &amp; cognitive function</a:t>
            </a:r>
          </a:p>
        </p:txBody>
      </p:sp>
      <p:sp>
        <p:nvSpPr>
          <p:cNvPr id="6" name="Right Arrow 5"/>
          <p:cNvSpPr/>
          <p:nvPr/>
        </p:nvSpPr>
        <p:spPr>
          <a:xfrm>
            <a:off x="3379409" y="2667000"/>
            <a:ext cx="765618" cy="11430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5638800" y="6029837"/>
            <a:ext cx="2819400" cy="507831"/>
          </a:xfrm>
          <a:prstGeom prst="rect">
            <a:avLst/>
          </a:prstGeom>
          <a:noFill/>
        </p:spPr>
        <p:txBody>
          <a:bodyPr wrap="square" rtlCol="0">
            <a:spAutoFit/>
          </a:bodyPr>
          <a:lstStyle/>
          <a:p>
            <a:pPr lvl="0">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National Institute</a:t>
            </a:r>
            <a:r>
              <a:rPr kumimoji="0" lang="en-US" sz="900" b="0" i="0" u="none" strike="noStrike" kern="1200" cap="none" spc="0" normalizeH="0" noProof="0" dirty="0">
                <a:ln>
                  <a:noFill/>
                </a:ln>
                <a:solidFill>
                  <a:prstClr val="black"/>
                </a:solidFill>
                <a:effectLst/>
                <a:uLnTx/>
                <a:uFillTx/>
                <a:latin typeface="Georgia" panose="02040502050405020303" pitchFamily="18" charset="0"/>
                <a:ea typeface="+mn-ea"/>
                <a:cs typeface="+mn-cs"/>
              </a:rPr>
              <a:t> on Aging </a:t>
            </a:r>
            <a:r>
              <a:rPr lang="en-US" sz="900" dirty="0">
                <a:solidFill>
                  <a:prstClr val="black"/>
                </a:solidFill>
                <a:latin typeface="Georgia" panose="02040502050405020303" pitchFamily="18" charset="0"/>
              </a:rPr>
              <a:t>https://www.nia.nih.gov/health/infographics/emotional-benefits-exercise</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2970667" y="6061985"/>
            <a:ext cx="2819400" cy="507831"/>
          </a:xfrm>
          <a:prstGeom prst="rect">
            <a:avLst/>
          </a:prstGeom>
        </p:spPr>
        <p:txBody>
          <a:bodyPr wrap="square">
            <a:spAutoFit/>
          </a:bodyPr>
          <a:lstStyle/>
          <a:p>
            <a:r>
              <a:rPr lang="en-US" sz="900" dirty="0">
                <a:latin typeface="Georgia" panose="02040502050405020303" pitchFamily="18" charset="0"/>
              </a:rPr>
              <a:t>National Center for Biotechnology Information</a:t>
            </a:r>
          </a:p>
          <a:p>
            <a:r>
              <a:rPr lang="en-US" sz="900" dirty="0">
                <a:latin typeface="Georgia" panose="02040502050405020303" pitchFamily="18" charset="0"/>
              </a:rPr>
              <a:t>https://www.ncbi.nlm.nih.gov/pmc/articles/PMC1470658/</a:t>
            </a:r>
          </a:p>
        </p:txBody>
      </p:sp>
      <p:sp>
        <p:nvSpPr>
          <p:cNvPr id="3" name="Slide Number Placeholder 2"/>
          <p:cNvSpPr>
            <a:spLocks noGrp="1"/>
          </p:cNvSpPr>
          <p:nvPr>
            <p:ph type="sldNum" sz="quarter" idx="12"/>
          </p:nvPr>
        </p:nvSpPr>
        <p:spPr/>
        <p:txBody>
          <a:bodyPr/>
          <a:lstStyle/>
          <a:p>
            <a:fld id="{C40EF4CA-50F1-4C96-9D16-D1F1DFBF433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422936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893F-E471-427E-ADE8-CAF5CDDC417D}"/>
              </a:ext>
            </a:extLst>
          </p:cNvPr>
          <p:cNvSpPr>
            <a:spLocks noGrp="1"/>
          </p:cNvSpPr>
          <p:nvPr>
            <p:ph type="title"/>
          </p:nvPr>
        </p:nvSpPr>
        <p:spPr>
          <a:xfrm>
            <a:off x="2667001" y="163513"/>
            <a:ext cx="6024562" cy="493712"/>
          </a:xfrm>
        </p:spPr>
        <p:txBody>
          <a:bodyPr/>
          <a:lstStyle/>
          <a:p>
            <a:r>
              <a:rPr lang="en-US" sz="2800" dirty="0">
                <a:latin typeface="Times New Roman" panose="02020603050405020304" pitchFamily="18" charset="0"/>
                <a:cs typeface="Times New Roman" panose="02020603050405020304" pitchFamily="18" charset="0"/>
              </a:rPr>
              <a:t>NIH Employee Assistance Program</a:t>
            </a:r>
          </a:p>
        </p:txBody>
      </p:sp>
      <p:pic>
        <p:nvPicPr>
          <p:cNvPr id="3" name="Picture 2">
            <a:extLst>
              <a:ext uri="{FF2B5EF4-FFF2-40B4-BE49-F238E27FC236}">
                <a16:creationId xmlns:a16="http://schemas.microsoft.com/office/drawing/2014/main" id="{AB7E7C5F-3D1F-4D3E-9532-8145EB8635E1}"/>
              </a:ext>
            </a:extLst>
          </p:cNvPr>
          <p:cNvPicPr>
            <a:picLocks noChangeAspect="1"/>
          </p:cNvPicPr>
          <p:nvPr/>
        </p:nvPicPr>
        <p:blipFill rotWithShape="1">
          <a:blip r:embed="rId2"/>
          <a:srcRect l="5804" t="1977" r="6547"/>
          <a:stretch/>
        </p:blipFill>
        <p:spPr>
          <a:xfrm>
            <a:off x="2040087" y="905136"/>
            <a:ext cx="5063825" cy="4514009"/>
          </a:xfrm>
          <a:prstGeom prst="ellipse">
            <a:avLst/>
          </a:prstGeom>
        </p:spPr>
      </p:pic>
      <p:sp>
        <p:nvSpPr>
          <p:cNvPr id="4" name="TextBox 3">
            <a:extLst>
              <a:ext uri="{FF2B5EF4-FFF2-40B4-BE49-F238E27FC236}">
                <a16:creationId xmlns:a16="http://schemas.microsoft.com/office/drawing/2014/main" id="{11A7A8FB-9C57-4594-A9DB-435A2B4313AD}"/>
              </a:ext>
            </a:extLst>
          </p:cNvPr>
          <p:cNvSpPr txBox="1"/>
          <p:nvPr/>
        </p:nvSpPr>
        <p:spPr>
          <a:xfrm>
            <a:off x="685800" y="5449111"/>
            <a:ext cx="993189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hlinkClick r:id="rId3"/>
              </a:rPr>
              <a:t>https://www.ors.od.nih.gov/sr/dohs/HealthAndWellness/EAP/Pages/index.aspx</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46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38153"/>
          <a:stretch/>
        </p:blipFill>
        <p:spPr>
          <a:xfrm>
            <a:off x="346405" y="990600"/>
            <a:ext cx="1879299" cy="1225030"/>
          </a:xfrm>
          <a:prstGeom prst="rect">
            <a:avLst/>
          </a:prstGeom>
        </p:spPr>
      </p:pic>
      <p:sp>
        <p:nvSpPr>
          <p:cNvPr id="22" name="Double Bracket 21"/>
          <p:cNvSpPr/>
          <p:nvPr/>
        </p:nvSpPr>
        <p:spPr>
          <a:xfrm>
            <a:off x="2586717" y="1066800"/>
            <a:ext cx="6341776" cy="3476388"/>
          </a:xfrm>
          <a:prstGeom prst="bracketPair">
            <a:avLst/>
          </a:prstGeom>
          <a:no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Rockwell" panose="02060603020205020403"/>
              <a:ea typeface="+mn-ea"/>
              <a:cs typeface="+mn-cs"/>
            </a:endParaRPr>
          </a:p>
        </p:txBody>
      </p:sp>
      <p:sp>
        <p:nvSpPr>
          <p:cNvPr id="4" name="Rounded Rectangle 3"/>
          <p:cNvSpPr/>
          <p:nvPr/>
        </p:nvSpPr>
        <p:spPr>
          <a:xfrm>
            <a:off x="556165" y="2184099"/>
            <a:ext cx="1378382" cy="549867"/>
          </a:xfrm>
          <a:prstGeom prst="round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b="1" dirty="0">
                <a:latin typeface="Georgia" panose="02040502050405020303" pitchFamily="18" charset="0"/>
              </a:rPr>
              <a:t>Bldg. 31</a:t>
            </a:r>
          </a:p>
        </p:txBody>
      </p:sp>
      <p:sp>
        <p:nvSpPr>
          <p:cNvPr id="42" name="Rounded Rectangle 41"/>
          <p:cNvSpPr/>
          <p:nvPr/>
        </p:nvSpPr>
        <p:spPr>
          <a:xfrm>
            <a:off x="556165" y="2804911"/>
            <a:ext cx="1378382" cy="549867"/>
          </a:xfrm>
          <a:prstGeom prst="round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b="1" dirty="0">
                <a:latin typeface="Georgia" panose="02040502050405020303" pitchFamily="18" charset="0"/>
              </a:rPr>
              <a:t>Bldg. 53</a:t>
            </a:r>
          </a:p>
        </p:txBody>
      </p:sp>
      <p:sp>
        <p:nvSpPr>
          <p:cNvPr id="43" name="Rounded Rectangle 42"/>
          <p:cNvSpPr/>
          <p:nvPr/>
        </p:nvSpPr>
        <p:spPr>
          <a:xfrm>
            <a:off x="566930" y="3449075"/>
            <a:ext cx="1338325" cy="549867"/>
          </a:xfrm>
          <a:prstGeom prst="round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b="1" dirty="0">
                <a:latin typeface="Georgia" panose="02040502050405020303" pitchFamily="18" charset="0"/>
              </a:rPr>
              <a:t>Rockledge 1</a:t>
            </a:r>
          </a:p>
        </p:txBody>
      </p:sp>
      <p:sp>
        <p:nvSpPr>
          <p:cNvPr id="5" name="AutoShape 2" descr="Go4Life">
            <a:extLst>
              <a:ext uri="{FF2B5EF4-FFF2-40B4-BE49-F238E27FC236}">
                <a16:creationId xmlns:a16="http://schemas.microsoft.com/office/drawing/2014/main" id="{FE9737C0-044E-47C5-9751-A46F3756AD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5E1C1182-AFAF-4969-9F12-7038F3B79E21}"/>
              </a:ext>
            </a:extLst>
          </p:cNvPr>
          <p:cNvPicPr>
            <a:picLocks noChangeAspect="1"/>
          </p:cNvPicPr>
          <p:nvPr/>
        </p:nvPicPr>
        <p:blipFill>
          <a:blip r:embed="rId4"/>
          <a:stretch>
            <a:fillRect/>
          </a:stretch>
        </p:blipFill>
        <p:spPr>
          <a:xfrm>
            <a:off x="2947730" y="1990952"/>
            <a:ext cx="5619750" cy="809625"/>
          </a:xfrm>
          <a:prstGeom prst="rect">
            <a:avLst/>
          </a:prstGeom>
        </p:spPr>
      </p:pic>
      <p:pic>
        <p:nvPicPr>
          <p:cNvPr id="9" name="Picture 8">
            <a:extLst>
              <a:ext uri="{FF2B5EF4-FFF2-40B4-BE49-F238E27FC236}">
                <a16:creationId xmlns:a16="http://schemas.microsoft.com/office/drawing/2014/main" id="{ACB04A58-52C8-433C-AE4A-0FF55F3F7AD3}"/>
              </a:ext>
            </a:extLst>
          </p:cNvPr>
          <p:cNvPicPr>
            <a:picLocks noChangeAspect="1"/>
          </p:cNvPicPr>
          <p:nvPr/>
        </p:nvPicPr>
        <p:blipFill>
          <a:blip r:embed="rId5"/>
          <a:stretch>
            <a:fillRect/>
          </a:stretch>
        </p:blipFill>
        <p:spPr>
          <a:xfrm>
            <a:off x="2947730" y="2916930"/>
            <a:ext cx="3681670" cy="1276834"/>
          </a:xfrm>
          <a:prstGeom prst="rect">
            <a:avLst/>
          </a:prstGeom>
        </p:spPr>
      </p:pic>
      <p:sp>
        <p:nvSpPr>
          <p:cNvPr id="11" name="Rounded Rectangle 42">
            <a:extLst>
              <a:ext uri="{FF2B5EF4-FFF2-40B4-BE49-F238E27FC236}">
                <a16:creationId xmlns:a16="http://schemas.microsoft.com/office/drawing/2014/main" id="{6B65BFC8-CAC1-4B10-82E9-26A9625595C1}"/>
              </a:ext>
            </a:extLst>
          </p:cNvPr>
          <p:cNvSpPr/>
          <p:nvPr/>
        </p:nvSpPr>
        <p:spPr>
          <a:xfrm>
            <a:off x="560125" y="4066702"/>
            <a:ext cx="1338325" cy="549867"/>
          </a:xfrm>
          <a:prstGeom prst="round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a:r>
              <a:rPr lang="en-US" sz="1400" b="1" dirty="0">
                <a:latin typeface="Georgia" panose="02040502050405020303" pitchFamily="18" charset="0"/>
              </a:rPr>
              <a:t>Bayview</a:t>
            </a:r>
          </a:p>
        </p:txBody>
      </p:sp>
      <p:sp>
        <p:nvSpPr>
          <p:cNvPr id="6" name="TextBox 5">
            <a:extLst>
              <a:ext uri="{FF2B5EF4-FFF2-40B4-BE49-F238E27FC236}">
                <a16:creationId xmlns:a16="http://schemas.microsoft.com/office/drawing/2014/main" id="{B1238323-952A-4FA7-B489-EFF96A791298}"/>
              </a:ext>
            </a:extLst>
          </p:cNvPr>
          <p:cNvSpPr txBox="1"/>
          <p:nvPr/>
        </p:nvSpPr>
        <p:spPr>
          <a:xfrm>
            <a:off x="2184723" y="138231"/>
            <a:ext cx="6959277"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NIH Physical Activity &amp; Wellness Resources</a:t>
            </a:r>
          </a:p>
        </p:txBody>
      </p:sp>
      <p:sp>
        <p:nvSpPr>
          <p:cNvPr id="2" name="Rectangle 1"/>
          <p:cNvSpPr/>
          <p:nvPr/>
        </p:nvSpPr>
        <p:spPr>
          <a:xfrm>
            <a:off x="2947730" y="1066800"/>
            <a:ext cx="5510470" cy="7764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NIH R&amp;W Facebook Live Classes!   NIH R&amp;W Fitness and Wellness Program</a:t>
            </a:r>
          </a:p>
        </p:txBody>
      </p:sp>
      <p:sp>
        <p:nvSpPr>
          <p:cNvPr id="13" name="Rectangle 12"/>
          <p:cNvSpPr/>
          <p:nvPr/>
        </p:nvSpPr>
        <p:spPr>
          <a:xfrm>
            <a:off x="2947730" y="4410951"/>
            <a:ext cx="4110974" cy="6522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Wellness@NIH Website</a:t>
            </a:r>
          </a:p>
        </p:txBody>
      </p:sp>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036" t="12095" r="15143" b="19311"/>
          <a:stretch/>
        </p:blipFill>
        <p:spPr bwMode="auto">
          <a:xfrm>
            <a:off x="6716458" y="4126370"/>
            <a:ext cx="2097953" cy="164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209969" y="963478"/>
            <a:ext cx="356961" cy="405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16" name="Oval 15"/>
          <p:cNvSpPr/>
          <p:nvPr/>
        </p:nvSpPr>
        <p:spPr>
          <a:xfrm>
            <a:off x="2814378" y="940951"/>
            <a:ext cx="356961" cy="405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18" name="Oval 17"/>
          <p:cNvSpPr/>
          <p:nvPr/>
        </p:nvSpPr>
        <p:spPr>
          <a:xfrm>
            <a:off x="2843124" y="1828800"/>
            <a:ext cx="356961" cy="405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19" name="Oval 18"/>
          <p:cNvSpPr/>
          <p:nvPr/>
        </p:nvSpPr>
        <p:spPr>
          <a:xfrm>
            <a:off x="2885165" y="2830355"/>
            <a:ext cx="356961" cy="405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4</a:t>
            </a:r>
          </a:p>
        </p:txBody>
      </p:sp>
      <p:sp>
        <p:nvSpPr>
          <p:cNvPr id="20" name="Oval 19"/>
          <p:cNvSpPr/>
          <p:nvPr/>
        </p:nvSpPr>
        <p:spPr>
          <a:xfrm>
            <a:off x="2885165" y="4246406"/>
            <a:ext cx="356961" cy="4053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5</a:t>
            </a:r>
          </a:p>
        </p:txBody>
      </p:sp>
      <p:sp>
        <p:nvSpPr>
          <p:cNvPr id="7" name="Slide Number Placeholder 6"/>
          <p:cNvSpPr>
            <a:spLocks noGrp="1"/>
          </p:cNvSpPr>
          <p:nvPr>
            <p:ph type="sldNum" sz="quarter" idx="12"/>
          </p:nvPr>
        </p:nvSpPr>
        <p:spPr/>
        <p:txBody>
          <a:bodyPr/>
          <a:lstStyle/>
          <a:p>
            <a:fld id="{EB8F954B-0421-4358-AB5F-E9F7DDA6D7B7}" type="slidenum">
              <a:rPr lang="en-US" smtClean="0"/>
              <a:t>12</a:t>
            </a:fld>
            <a:endParaRPr lang="en-US" dirty="0"/>
          </a:p>
        </p:txBody>
      </p:sp>
    </p:spTree>
    <p:extLst>
      <p:ext uri="{BB962C8B-B14F-4D97-AF65-F5344CB8AC3E}">
        <p14:creationId xmlns:p14="http://schemas.microsoft.com/office/powerpoint/2010/main" val="197538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9458C0-A473-4710-8AB3-D13AA53C4227}"/>
              </a:ext>
            </a:extLst>
          </p:cNvPr>
          <p:cNvSpPr>
            <a:spLocks noGrp="1"/>
          </p:cNvSpPr>
          <p:nvPr>
            <p:ph idx="1"/>
          </p:nvPr>
        </p:nvSpPr>
        <p:spPr>
          <a:xfrm>
            <a:off x="533400" y="1166018"/>
            <a:ext cx="8229600" cy="4525963"/>
          </a:xfrm>
        </p:spPr>
        <p:txBody>
          <a:bodyPr/>
          <a:lstStyle/>
          <a:p>
            <a:pPr marL="0" indent="0">
              <a:buNone/>
            </a:pPr>
            <a:r>
              <a:rPr lang="en-US" sz="2800" b="0" dirty="0">
                <a:solidFill>
                  <a:schemeClr val="tx1">
                    <a:lumMod val="95000"/>
                    <a:lumOff val="5000"/>
                  </a:schemeClr>
                </a:solidFill>
                <a:latin typeface="Georgia" panose="02040502050405020303" pitchFamily="18" charset="0"/>
              </a:rPr>
              <a:t>					</a:t>
            </a:r>
            <a:endParaRPr lang="en-US" sz="3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238323-952A-4FA7-B489-EFF96A791298}"/>
              </a:ext>
            </a:extLst>
          </p:cNvPr>
          <p:cNvSpPr txBox="1"/>
          <p:nvPr/>
        </p:nvSpPr>
        <p:spPr>
          <a:xfrm>
            <a:off x="3276600" y="76200"/>
            <a:ext cx="3476657"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Questions &amp; Answers</a:t>
            </a:r>
          </a:p>
        </p:txBody>
      </p:sp>
      <p:sp>
        <p:nvSpPr>
          <p:cNvPr id="4" name="Slide Number Placeholder 3"/>
          <p:cNvSpPr>
            <a:spLocks noGrp="1"/>
          </p:cNvSpPr>
          <p:nvPr>
            <p:ph type="sldNum" sz="quarter" idx="4"/>
          </p:nvPr>
        </p:nvSpPr>
        <p:spPr/>
        <p:txBody>
          <a:bodyPr/>
          <a:lstStyle/>
          <a:p>
            <a:fld id="{EB8F954B-0421-4358-AB5F-E9F7DDA6D7B7}" type="slidenum">
              <a:rPr lang="en-US" smtClean="0"/>
              <a:t>13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885471264"/>
              </p:ext>
            </p:extLst>
          </p:nvPr>
        </p:nvGraphicFramePr>
        <p:xfrm>
          <a:off x="778626" y="914400"/>
          <a:ext cx="7739148" cy="5386344"/>
        </p:xfrm>
        <a:graphic>
          <a:graphicData uri="http://schemas.openxmlformats.org/drawingml/2006/table">
            <a:tbl>
              <a:tblPr>
                <a:tableStyleId>{5C22544A-7EE6-4342-B048-85BDC9FD1C3A}</a:tableStyleId>
              </a:tblPr>
              <a:tblGrid>
                <a:gridCol w="1871749">
                  <a:extLst>
                    <a:ext uri="{9D8B030D-6E8A-4147-A177-3AD203B41FA5}">
                      <a16:colId xmlns:a16="http://schemas.microsoft.com/office/drawing/2014/main" val="20000"/>
                    </a:ext>
                  </a:extLst>
                </a:gridCol>
                <a:gridCol w="4445923">
                  <a:extLst>
                    <a:ext uri="{9D8B030D-6E8A-4147-A177-3AD203B41FA5}">
                      <a16:colId xmlns:a16="http://schemas.microsoft.com/office/drawing/2014/main" val="20001"/>
                    </a:ext>
                  </a:extLst>
                </a:gridCol>
                <a:gridCol w="1421476">
                  <a:extLst>
                    <a:ext uri="{9D8B030D-6E8A-4147-A177-3AD203B41FA5}">
                      <a16:colId xmlns:a16="http://schemas.microsoft.com/office/drawing/2014/main" val="20002"/>
                    </a:ext>
                  </a:extLst>
                </a:gridCol>
              </a:tblGrid>
              <a:tr h="109186">
                <a:tc>
                  <a:txBody>
                    <a:bodyPr/>
                    <a:lstStyle/>
                    <a:p>
                      <a:pPr algn="ctr" fontAlgn="b"/>
                      <a:r>
                        <a:rPr lang="en-US" sz="1100" b="1" u="none" strike="noStrike" dirty="0">
                          <a:solidFill>
                            <a:schemeClr val="tx1"/>
                          </a:solidFill>
                          <a:effectLst/>
                          <a:latin typeface="Arial Narrow" panose="020B0606020202030204" pitchFamily="34" charset="0"/>
                        </a:rPr>
                        <a:t>Question</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latin typeface="Arial Narrow" panose="020B0606020202030204" pitchFamily="34" charset="0"/>
                        </a:rPr>
                        <a:t>Answer</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latin typeface="Arial Narrow" panose="020B0606020202030204" pitchFamily="34" charset="0"/>
                        </a:rPr>
                        <a:t>Reference</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5866">
                <a:tc>
                  <a:txBody>
                    <a:bodyPr/>
                    <a:lstStyle/>
                    <a:p>
                      <a:pPr algn="l" fontAlgn="t"/>
                      <a:r>
                        <a:rPr lang="en-US" sz="1100" u="none" strike="noStrike" dirty="0">
                          <a:solidFill>
                            <a:schemeClr val="tx1"/>
                          </a:solidFill>
                          <a:effectLst/>
                          <a:latin typeface="Arial Narrow" panose="020B0606020202030204" pitchFamily="34" charset="0"/>
                        </a:rPr>
                        <a:t>What is the best type of exercise to improve a depressed mood?</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Several studies have concluded that the exercises that were most effective in relieving depression were:</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Vigorous</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Uninterrupted for a period</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Required less focus and decision-making than real life</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sng" strike="noStrike" dirty="0">
                          <a:solidFill>
                            <a:schemeClr val="tx1"/>
                          </a:solidFill>
                          <a:effectLst/>
                          <a:latin typeface="Arial Narrow" panose="020B0606020202030204" pitchFamily="34" charset="0"/>
                          <a:hlinkClick r:id="rId3"/>
                        </a:rPr>
                        <a:t>https://www.betterhelp.com/advice/depression/what-research-says-about-exercise-and-depression/</a:t>
                      </a:r>
                      <a:endParaRPr lang="en-US" sz="1100" b="1" i="0" u="sng"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9161">
                <a:tc>
                  <a:txBody>
                    <a:bodyPr/>
                    <a:lstStyle/>
                    <a:p>
                      <a:pPr algn="l" fontAlgn="t"/>
                      <a:r>
                        <a:rPr lang="en-US" sz="1100" u="none" strike="noStrike" dirty="0">
                          <a:solidFill>
                            <a:schemeClr val="tx1"/>
                          </a:solidFill>
                          <a:effectLst/>
                          <a:latin typeface="Arial Narrow" panose="020B0606020202030204" pitchFamily="34" charset="0"/>
                        </a:rPr>
                        <a:t>I have trouble getting out of bed and getting going in the morning especially when it’s cold outside. Are there any exercises that will help get me going in the morning?</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Exercising in the morning is not appropriate for everyone.   For example, if you have depression, rheumatoid arthritis, sleep issues, etc. it may be more effective for you to exercise later in the afternoon or evening.</a:t>
                      </a:r>
                      <a:br>
                        <a:rPr lang="en-US" sz="1100" u="none" strike="noStrike" dirty="0">
                          <a:solidFill>
                            <a:schemeClr val="tx1"/>
                          </a:solidFill>
                          <a:effectLst/>
                          <a:latin typeface="Arial Narrow" panose="020B0606020202030204" pitchFamily="34" charset="0"/>
                        </a:rPr>
                      </a:b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If exercising in the morning is your only option, consider:</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Starting with gentle stretching in bed</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Using breathing techniques (breath of fire)</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Drinking</a:t>
                      </a:r>
                      <a:r>
                        <a:rPr lang="en-US" sz="1100" u="none" strike="noStrike" baseline="0" dirty="0">
                          <a:solidFill>
                            <a:schemeClr val="tx1"/>
                          </a:solidFill>
                          <a:effectLst/>
                          <a:latin typeface="Arial Narrow" panose="020B0606020202030204" pitchFamily="34" charset="0"/>
                        </a:rPr>
                        <a:t> </a:t>
                      </a:r>
                      <a:r>
                        <a:rPr lang="en-US" sz="1100" u="none" strike="noStrike" dirty="0">
                          <a:solidFill>
                            <a:schemeClr val="tx1"/>
                          </a:solidFill>
                          <a:effectLst/>
                          <a:latin typeface="Arial Narrow" panose="020B0606020202030204" pitchFamily="34" charset="0"/>
                        </a:rPr>
                        <a:t>a cup of tea or coffee (just one) or a glass of juice before you exercise</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https://www.quickanddirtytips.com/health-fitness/exercise/should-you-exercise-in-the-morning-afternoon-or-evening</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166">
                <a:tc>
                  <a:txBody>
                    <a:bodyPr/>
                    <a:lstStyle/>
                    <a:p>
                      <a:pPr algn="l" fontAlgn="t"/>
                      <a:r>
                        <a:rPr lang="en-US" sz="1100" u="none" strike="noStrike" dirty="0">
                          <a:solidFill>
                            <a:schemeClr val="tx1"/>
                          </a:solidFill>
                          <a:effectLst/>
                          <a:latin typeface="Arial Narrow" panose="020B0606020202030204" pitchFamily="34" charset="0"/>
                        </a:rPr>
                        <a:t>Please, will the video recording be available after the seminar?</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Yes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sng" strike="noStrike" dirty="0">
                          <a:solidFill>
                            <a:schemeClr val="tx1"/>
                          </a:solidFill>
                          <a:effectLst/>
                          <a:latin typeface="Arial Narrow" panose="020B0606020202030204" pitchFamily="34" charset="0"/>
                        </a:rPr>
                        <a:t> </a:t>
                      </a:r>
                      <a:endParaRPr lang="en-US" sz="1100" b="1" i="0" u="sng"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3798">
                <a:tc>
                  <a:txBody>
                    <a:bodyPr/>
                    <a:lstStyle/>
                    <a:p>
                      <a:pPr algn="l" fontAlgn="t"/>
                      <a:r>
                        <a:rPr lang="en-US" sz="1100" u="none" strike="noStrike" dirty="0">
                          <a:solidFill>
                            <a:schemeClr val="tx1"/>
                          </a:solidFill>
                          <a:effectLst/>
                          <a:latin typeface="Arial Narrow" panose="020B0606020202030204" pitchFamily="34" charset="0"/>
                        </a:rPr>
                        <a:t>Is there a threshold for optimal health benefit from physical activity?</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least 150 minutes per week of moderate-intensity aerobic activity or 75 minutes per week of vigorous aerobic activity</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Add moderate- to high-intensity muscle-strengthening activity  at least 2 days per week.</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Even light-intensity activity can offset some risks of being sedentary.</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More benefits by being active at least 300 minutes (5 hours) per week.</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 Increase amount and intensity gradually over time.</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sng" strike="noStrike" dirty="0">
                          <a:solidFill>
                            <a:schemeClr val="tx1"/>
                          </a:solidFill>
                          <a:effectLst/>
                          <a:latin typeface="Arial Narrow" panose="020B0606020202030204" pitchFamily="34" charset="0"/>
                        </a:rPr>
                        <a:t>https://www.heart.org/en/healthy-living/fitness/fitness-basics/aha-recs-for-physical-activity-in-adults</a:t>
                      </a:r>
                      <a:endParaRPr lang="en-US" sz="1100" b="1" i="0" u="sng"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00698">
                <a:tc>
                  <a:txBody>
                    <a:bodyPr/>
                    <a:lstStyle/>
                    <a:p>
                      <a:pPr algn="l" fontAlgn="t"/>
                      <a:r>
                        <a:rPr lang="en-US" sz="1100" u="none" strike="noStrike" dirty="0">
                          <a:solidFill>
                            <a:schemeClr val="tx1"/>
                          </a:solidFill>
                          <a:effectLst/>
                          <a:latin typeface="Arial Narrow" panose="020B0606020202030204" pitchFamily="34" charset="0"/>
                        </a:rPr>
                        <a:t>I'm always disappointed in myself when I don't get out of bed for my workout but I have such a difficult time motivating myself to get up. Any suggestions?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First look at the time you are working out.   We all have different bio rhythmic clocks. Select the time you</a:t>
                      </a:r>
                      <a:r>
                        <a:rPr lang="en-US" sz="1100" u="none" strike="noStrike" baseline="0" dirty="0">
                          <a:solidFill>
                            <a:schemeClr val="tx1"/>
                          </a:solidFill>
                          <a:effectLst/>
                          <a:latin typeface="Arial Narrow" panose="020B0606020202030204" pitchFamily="34" charset="0"/>
                        </a:rPr>
                        <a:t> feel </a:t>
                      </a:r>
                      <a:r>
                        <a:rPr lang="en-US" sz="1100" u="none" strike="noStrike" dirty="0">
                          <a:solidFill>
                            <a:schemeClr val="tx1"/>
                          </a:solidFill>
                          <a:effectLst/>
                          <a:latin typeface="Arial Narrow" panose="020B0606020202030204" pitchFamily="34" charset="0"/>
                        </a:rPr>
                        <a:t>most energetic and have the fewest distractions.</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4 ways to motivate yourself:</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1)  Reward yourself. Make the benefits of working out more tangible by rewarding yourself. </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2)  Sign a Contract. Make a pledge in front of family and friends.</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3)  Think Positively. Visualize the benefits and imagine your obstacles, develop a plan to overcome them.</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4)  Find your Fitness Friends. Neighbors, friends, work associates.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https://www.google.com/amp/s/dailyburn.com/life/fitness/workout-motivation-tips/amp/</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08895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9458C0-A473-4710-8AB3-D13AA53C4227}"/>
              </a:ext>
            </a:extLst>
          </p:cNvPr>
          <p:cNvSpPr>
            <a:spLocks noGrp="1"/>
          </p:cNvSpPr>
          <p:nvPr>
            <p:ph idx="1"/>
          </p:nvPr>
        </p:nvSpPr>
        <p:spPr>
          <a:xfrm>
            <a:off x="533400" y="1166018"/>
            <a:ext cx="8229600" cy="4525963"/>
          </a:xfrm>
        </p:spPr>
        <p:txBody>
          <a:bodyPr/>
          <a:lstStyle/>
          <a:p>
            <a:pPr marL="0" indent="0">
              <a:buNone/>
            </a:pPr>
            <a:r>
              <a:rPr lang="en-US" sz="2800" b="0" dirty="0">
                <a:solidFill>
                  <a:schemeClr val="tx1">
                    <a:lumMod val="95000"/>
                    <a:lumOff val="5000"/>
                  </a:schemeClr>
                </a:solidFill>
                <a:latin typeface="Georgia" panose="02040502050405020303" pitchFamily="18" charset="0"/>
              </a:rPr>
              <a:t>					</a:t>
            </a:r>
            <a:endParaRPr lang="en-US" sz="3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238323-952A-4FA7-B489-EFF96A791298}"/>
              </a:ext>
            </a:extLst>
          </p:cNvPr>
          <p:cNvSpPr txBox="1"/>
          <p:nvPr/>
        </p:nvSpPr>
        <p:spPr>
          <a:xfrm>
            <a:off x="3276600" y="76200"/>
            <a:ext cx="3476657"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Questions &amp; Answers</a:t>
            </a:r>
          </a:p>
        </p:txBody>
      </p:sp>
      <p:sp>
        <p:nvSpPr>
          <p:cNvPr id="4" name="Slide Number Placeholder 3"/>
          <p:cNvSpPr>
            <a:spLocks noGrp="1"/>
          </p:cNvSpPr>
          <p:nvPr>
            <p:ph type="sldNum" sz="quarter" idx="4"/>
          </p:nvPr>
        </p:nvSpPr>
        <p:spPr/>
        <p:txBody>
          <a:bodyPr/>
          <a:lstStyle/>
          <a:p>
            <a:fld id="{EB8F954B-0421-4358-AB5F-E9F7DDA6D7B7}" type="slidenum">
              <a:rPr lang="en-US" smtClean="0"/>
              <a:t>14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11842780"/>
              </p:ext>
            </p:extLst>
          </p:nvPr>
        </p:nvGraphicFramePr>
        <p:xfrm>
          <a:off x="685800" y="914400"/>
          <a:ext cx="7739148" cy="5218704"/>
        </p:xfrm>
        <a:graphic>
          <a:graphicData uri="http://schemas.openxmlformats.org/drawingml/2006/table">
            <a:tbl>
              <a:tblPr>
                <a:tableStyleId>{5C22544A-7EE6-4342-B048-85BDC9FD1C3A}</a:tableStyleId>
              </a:tblPr>
              <a:tblGrid>
                <a:gridCol w="1871749">
                  <a:extLst>
                    <a:ext uri="{9D8B030D-6E8A-4147-A177-3AD203B41FA5}">
                      <a16:colId xmlns:a16="http://schemas.microsoft.com/office/drawing/2014/main" val="20000"/>
                    </a:ext>
                  </a:extLst>
                </a:gridCol>
                <a:gridCol w="4445923">
                  <a:extLst>
                    <a:ext uri="{9D8B030D-6E8A-4147-A177-3AD203B41FA5}">
                      <a16:colId xmlns:a16="http://schemas.microsoft.com/office/drawing/2014/main" val="20001"/>
                    </a:ext>
                  </a:extLst>
                </a:gridCol>
                <a:gridCol w="1421476">
                  <a:extLst>
                    <a:ext uri="{9D8B030D-6E8A-4147-A177-3AD203B41FA5}">
                      <a16:colId xmlns:a16="http://schemas.microsoft.com/office/drawing/2014/main" val="20002"/>
                    </a:ext>
                  </a:extLst>
                </a:gridCol>
              </a:tblGrid>
              <a:tr h="171284">
                <a:tc>
                  <a:txBody>
                    <a:bodyPr/>
                    <a:lstStyle/>
                    <a:p>
                      <a:pPr algn="ctr" fontAlgn="b"/>
                      <a:r>
                        <a:rPr lang="en-US" sz="1100" b="1" u="none" strike="noStrike" dirty="0">
                          <a:solidFill>
                            <a:schemeClr val="tx1"/>
                          </a:solidFill>
                          <a:effectLst/>
                          <a:latin typeface="Arial Narrow" panose="020B0606020202030204" pitchFamily="34" charset="0"/>
                        </a:rPr>
                        <a:t>Question</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latin typeface="Arial Narrow" panose="020B0606020202030204" pitchFamily="34" charset="0"/>
                        </a:rPr>
                        <a:t>Answer</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b="1" u="none" strike="noStrike" dirty="0">
                          <a:solidFill>
                            <a:schemeClr val="tx1"/>
                          </a:solidFill>
                          <a:effectLst/>
                          <a:latin typeface="Arial Narrow" panose="020B0606020202030204" pitchFamily="34" charset="0"/>
                        </a:rPr>
                        <a:t>Reference</a:t>
                      </a:r>
                      <a:endParaRPr lang="en-US" sz="1100" b="1" i="0" u="none" strike="noStrike" dirty="0">
                        <a:solidFill>
                          <a:schemeClr val="tx1"/>
                        </a:solidFill>
                        <a:effectLst/>
                        <a:latin typeface="Arial Narrow" panose="020B0606020202030204" pitchFamily="34" charset="0"/>
                      </a:endParaRPr>
                    </a:p>
                  </a:txBody>
                  <a:tcPr marL="3644" marR="3644" marT="36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3798">
                <a:tc>
                  <a:txBody>
                    <a:bodyPr/>
                    <a:lstStyle/>
                    <a:p>
                      <a:pPr algn="l" fontAlgn="t"/>
                      <a:r>
                        <a:rPr lang="en-US" sz="1100" u="none" strike="noStrike" dirty="0">
                          <a:solidFill>
                            <a:schemeClr val="tx1"/>
                          </a:solidFill>
                          <a:effectLst/>
                          <a:latin typeface="Arial Narrow" panose="020B0606020202030204" pitchFamily="34" charset="0"/>
                        </a:rPr>
                        <a:t>Please discuss the importance of not sitting or standing in front of the computer for hours without moving around.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Sitting is the new smoking in terms of detrimental effects on your health.  Sitting hinders blood flow, causes build up of fatty tissue and can cause a whole host of adverse health issues including tight hip flexors and hamstrings, low back pain, forward leaning posture.</a:t>
                      </a:r>
                      <a:br>
                        <a:rPr lang="en-US" sz="1100" u="none" strike="noStrike" dirty="0">
                          <a:solidFill>
                            <a:schemeClr val="tx1"/>
                          </a:solidFill>
                          <a:effectLst/>
                          <a:latin typeface="Arial Narrow" panose="020B0606020202030204" pitchFamily="34" charset="0"/>
                        </a:rPr>
                      </a:b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Locate your desk near your exercise equipment, treadmill, weights. Stand up and walk around during calls. Buy a good tripod or selfie stick that allows you to move around on calls and during meetings.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5866">
                <a:tc>
                  <a:txBody>
                    <a:bodyPr/>
                    <a:lstStyle/>
                    <a:p>
                      <a:pPr algn="l" fontAlgn="t"/>
                      <a:r>
                        <a:rPr lang="en-US" sz="1100" u="none" strike="noStrike" dirty="0">
                          <a:solidFill>
                            <a:schemeClr val="tx1"/>
                          </a:solidFill>
                          <a:effectLst/>
                          <a:latin typeface="Arial Narrow" panose="020B0606020202030204" pitchFamily="34" charset="0"/>
                        </a:rPr>
                        <a:t>How to overcome procrastination or inertia</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Please see answer to Tricia's question above and:</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1)  Log your activity</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2)  Set goals and commit to them</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3)  Do some stimulating breathing exercises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166">
                <a:tc>
                  <a:txBody>
                    <a:bodyPr/>
                    <a:lstStyle/>
                    <a:p>
                      <a:pPr algn="l" fontAlgn="t"/>
                      <a:r>
                        <a:rPr lang="en-US" sz="1100" u="none" strike="noStrike" dirty="0">
                          <a:solidFill>
                            <a:schemeClr val="tx1"/>
                          </a:solidFill>
                          <a:effectLst/>
                          <a:latin typeface="Arial Narrow" panose="020B0606020202030204" pitchFamily="34" charset="0"/>
                        </a:rPr>
                        <a:t>I'm eager to know the benefits of exercise to give me more motivation.</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Please see slides 8 - 10</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11731">
                <a:tc>
                  <a:txBody>
                    <a:bodyPr/>
                    <a:lstStyle/>
                    <a:p>
                      <a:pPr algn="l" fontAlgn="t"/>
                      <a:r>
                        <a:rPr lang="en-US" sz="1100" u="none" strike="noStrike" dirty="0">
                          <a:solidFill>
                            <a:schemeClr val="tx1"/>
                          </a:solidFill>
                          <a:effectLst/>
                          <a:latin typeface="Arial Narrow" panose="020B0606020202030204" pitchFamily="34" charset="0"/>
                        </a:rPr>
                        <a:t>What is of more benefit, length of time exercising? or distance covered? (say, in brisk walking). thanks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Good question but my answer is neither. I would say quality and intensity are your goals.</a:t>
                      </a:r>
                      <a:br>
                        <a:rPr lang="en-US" sz="1100" u="none" strike="noStrike" dirty="0">
                          <a:solidFill>
                            <a:schemeClr val="tx1"/>
                          </a:solidFill>
                          <a:effectLst/>
                          <a:latin typeface="Arial Narrow" panose="020B0606020202030204" pitchFamily="34" charset="0"/>
                        </a:rPr>
                      </a:b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For instance - working out for an hour but not using proper form, not engaging key muscle groups or your core - reinforces muscle imbalances, creating compensation across the kinetic chain that can be harmful to the body.</a:t>
                      </a:r>
                      <a:br>
                        <a:rPr lang="en-US" sz="1100" u="none" strike="noStrike" dirty="0">
                          <a:solidFill>
                            <a:schemeClr val="tx1"/>
                          </a:solidFill>
                          <a:effectLst/>
                          <a:latin typeface="Arial Narrow" panose="020B0606020202030204" pitchFamily="34" charset="0"/>
                        </a:rPr>
                      </a:b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Likewise - It’s better to walk 2 miles using proper form than 5 using improper form. Ask yourself - is the exercise safe, am I doing it properly, how can I make it more effective?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2765">
                <a:tc>
                  <a:txBody>
                    <a:bodyPr/>
                    <a:lstStyle/>
                    <a:p>
                      <a:pPr algn="l" fontAlgn="t"/>
                      <a:r>
                        <a:rPr lang="en-US" sz="1100" u="none" strike="noStrike" dirty="0">
                          <a:solidFill>
                            <a:schemeClr val="tx1"/>
                          </a:solidFill>
                          <a:effectLst/>
                          <a:latin typeface="Arial Narrow" panose="020B0606020202030204" pitchFamily="34" charset="0"/>
                        </a:rPr>
                        <a:t>What exercises do you recommend for weak core muscles?</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Almost all body movement originates in the core. It’s all about the core!</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1)  Forearm Plank</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2)  Bird Dog</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3)  Bridge</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4)  Clamshells</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5)  Prone Swimmer</a:t>
                      </a:r>
                      <a:br>
                        <a:rPr lang="en-US" sz="1100" u="none" strike="noStrike" dirty="0">
                          <a:solidFill>
                            <a:schemeClr val="tx1"/>
                          </a:solidFill>
                          <a:effectLst/>
                          <a:latin typeface="Arial Narrow" panose="020B0606020202030204" pitchFamily="34" charset="0"/>
                        </a:rPr>
                      </a:br>
                      <a:r>
                        <a:rPr lang="en-US" sz="1100" u="none" strike="noStrike" dirty="0">
                          <a:solidFill>
                            <a:schemeClr val="tx1"/>
                          </a:solidFill>
                          <a:effectLst/>
                          <a:latin typeface="Arial Narrow" panose="020B0606020202030204" pitchFamily="34" charset="0"/>
                        </a:rPr>
                        <a:t>6)  Dead bug</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100" u="none" strike="noStrike" dirty="0">
                          <a:solidFill>
                            <a:schemeClr val="tx1"/>
                          </a:solidFill>
                          <a:effectLst/>
                          <a:latin typeface="Arial Narrow" panose="020B0606020202030204" pitchFamily="34" charset="0"/>
                        </a:rPr>
                        <a:t> </a:t>
                      </a:r>
                      <a:endParaRPr lang="en-US" sz="1100" b="1" i="0" u="none" strike="noStrike" dirty="0">
                        <a:solidFill>
                          <a:schemeClr val="tx1"/>
                        </a:solidFill>
                        <a:effectLst/>
                        <a:latin typeface="Arial Narrow" panose="020B0606020202030204" pitchFamily="34" charset="0"/>
                      </a:endParaRPr>
                    </a:p>
                  </a:txBody>
                  <a:tcPr marL="3644" marR="3644" marT="364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666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D9458C0-A473-4710-8AB3-D13AA53C4227}"/>
              </a:ext>
            </a:extLst>
          </p:cNvPr>
          <p:cNvSpPr>
            <a:spLocks noGrp="1"/>
          </p:cNvSpPr>
          <p:nvPr>
            <p:ph idx="1"/>
          </p:nvPr>
        </p:nvSpPr>
        <p:spPr>
          <a:xfrm>
            <a:off x="533400" y="1166018"/>
            <a:ext cx="8229600" cy="4525963"/>
          </a:xfrm>
        </p:spPr>
        <p:txBody>
          <a:bodyPr/>
          <a:lstStyle/>
          <a:p>
            <a:pPr marL="0" indent="0">
              <a:buNone/>
            </a:pPr>
            <a:r>
              <a:rPr lang="en-US" sz="2800" b="0" dirty="0">
                <a:solidFill>
                  <a:schemeClr val="tx1">
                    <a:lumMod val="95000"/>
                    <a:lumOff val="5000"/>
                  </a:schemeClr>
                </a:solidFill>
                <a:latin typeface="Georgia" panose="02040502050405020303" pitchFamily="18" charset="0"/>
              </a:rPr>
              <a:t>					</a:t>
            </a:r>
            <a:endParaRPr lang="en-US" sz="3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4D3AFF9-669E-4E20-A798-BDEE83D8970A}"/>
              </a:ext>
            </a:extLst>
          </p:cNvPr>
          <p:cNvSpPr txBox="1"/>
          <p:nvPr/>
        </p:nvSpPr>
        <p:spPr>
          <a:xfrm>
            <a:off x="723900" y="1166017"/>
            <a:ext cx="7848600" cy="646331"/>
          </a:xfrm>
          <a:prstGeom prst="rect">
            <a:avLst/>
          </a:prstGeom>
          <a:noFill/>
        </p:spPr>
        <p:txBody>
          <a:bodyPr wrap="square" rtlCol="0">
            <a:spAutoFit/>
          </a:bodyPr>
          <a:lstStyle/>
          <a:p>
            <a:pPr algn="ctr"/>
            <a:r>
              <a:rPr lang="en-US" sz="3600" b="1" dirty="0">
                <a:latin typeface="Georgia" panose="02040502050405020303" pitchFamily="18" charset="0"/>
              </a:rPr>
              <a:t>Thank You – Let’s Get Moving!</a:t>
            </a:r>
          </a:p>
        </p:txBody>
      </p:sp>
      <p:sp>
        <p:nvSpPr>
          <p:cNvPr id="6" name="TextBox 5">
            <a:extLst>
              <a:ext uri="{FF2B5EF4-FFF2-40B4-BE49-F238E27FC236}">
                <a16:creationId xmlns:a16="http://schemas.microsoft.com/office/drawing/2014/main" id="{3B156557-755B-4BE7-B929-E910C2D33273}"/>
              </a:ext>
            </a:extLst>
          </p:cNvPr>
          <p:cNvSpPr txBox="1"/>
          <p:nvPr/>
        </p:nvSpPr>
        <p:spPr>
          <a:xfrm>
            <a:off x="6477000" y="5029200"/>
            <a:ext cx="3048000" cy="1015663"/>
          </a:xfrm>
          <a:prstGeom prst="rect">
            <a:avLst/>
          </a:prstGeom>
          <a:noFill/>
        </p:spPr>
        <p:txBody>
          <a:bodyPr wrap="square" rtlCol="0">
            <a:spAutoFit/>
          </a:bodyPr>
          <a:lstStyle/>
          <a:p>
            <a:r>
              <a:rPr lang="en-US" sz="2000" b="1" dirty="0">
                <a:latin typeface="Calibri (heading)"/>
                <a:cs typeface="Times New Roman" panose="02020603050405020304" pitchFamily="18" charset="0"/>
              </a:rPr>
              <a:t>Shannon Oussoren, </a:t>
            </a:r>
            <a:r>
              <a:rPr lang="en-US" sz="2000" b="1" dirty="0">
                <a:latin typeface="Calibri (heading)"/>
              </a:rPr>
              <a:t>MBA, NASM CPT, AFAA, RYT 200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000249"/>
            <a:ext cx="2857500" cy="3513320"/>
          </a:xfrm>
          <a:prstGeom prst="rect">
            <a:avLst/>
          </a:prstGeom>
        </p:spPr>
      </p:pic>
      <p:sp>
        <p:nvSpPr>
          <p:cNvPr id="2" name="Slide Number Placeholder 1"/>
          <p:cNvSpPr>
            <a:spLocks noGrp="1"/>
          </p:cNvSpPr>
          <p:nvPr>
            <p:ph type="sldNum" sz="quarter" idx="4"/>
          </p:nvPr>
        </p:nvSpPr>
        <p:spPr/>
        <p:txBody>
          <a:bodyPr/>
          <a:lstStyle/>
          <a:p>
            <a:fld id="{EB8F954B-0421-4358-AB5F-E9F7DDA6D7B7}" type="slidenum">
              <a:rPr lang="en-US" smtClean="0"/>
              <a:t>15</a:t>
            </a:fld>
            <a:endParaRPr lang="en-US" dirty="0"/>
          </a:p>
        </p:txBody>
      </p:sp>
    </p:spTree>
    <p:extLst>
      <p:ext uri="{BB962C8B-B14F-4D97-AF65-F5344CB8AC3E}">
        <p14:creationId xmlns:p14="http://schemas.microsoft.com/office/powerpoint/2010/main" val="54592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24B1-59B4-4CDB-9523-16D2D1DC6A5B}"/>
              </a:ext>
            </a:extLst>
          </p:cNvPr>
          <p:cNvSpPr>
            <a:spLocks noGrp="1"/>
          </p:cNvSpPr>
          <p:nvPr>
            <p:ph type="title"/>
          </p:nvPr>
        </p:nvSpPr>
        <p:spPr>
          <a:xfrm>
            <a:off x="1752600" y="163513"/>
            <a:ext cx="6938963" cy="493712"/>
          </a:xfrm>
        </p:spPr>
        <p:txBody>
          <a:bodyPr/>
          <a:lstStyle/>
          <a:p>
            <a:r>
              <a:rPr lang="en-US" sz="2800" dirty="0">
                <a:latin typeface="Times New Roman" panose="02020603050405020304" pitchFamily="18" charset="0"/>
                <a:cs typeface="Times New Roman" panose="02020603050405020304" pitchFamily="18" charset="0"/>
              </a:rPr>
              <a:t>			Exercise &amp; Emotional Well Being</a:t>
            </a:r>
          </a:p>
        </p:txBody>
      </p:sp>
      <p:sp>
        <p:nvSpPr>
          <p:cNvPr id="3" name="Content Placeholder 2">
            <a:extLst>
              <a:ext uri="{FF2B5EF4-FFF2-40B4-BE49-F238E27FC236}">
                <a16:creationId xmlns:a16="http://schemas.microsoft.com/office/drawing/2014/main" id="{BEBC4B21-0137-46EC-A3E0-1C0937661F66}"/>
              </a:ext>
            </a:extLst>
          </p:cNvPr>
          <p:cNvSpPr>
            <a:spLocks noGrp="1"/>
          </p:cNvSpPr>
          <p:nvPr>
            <p:ph idx="1"/>
          </p:nvPr>
        </p:nvSpPr>
        <p:spPr>
          <a:xfrm>
            <a:off x="1447800" y="762000"/>
            <a:ext cx="8229600" cy="4525963"/>
          </a:xfrm>
        </p:spPr>
        <p:txBody>
          <a:bodyPr/>
          <a:lstStyle/>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Emotional Well Being in the U.S.</a:t>
            </a:r>
          </a:p>
          <a:p>
            <a:r>
              <a:rPr lang="en-US" sz="2500" dirty="0">
                <a:latin typeface="Times New Roman" panose="02020603050405020304" pitchFamily="18" charset="0"/>
                <a:cs typeface="Times New Roman" panose="02020603050405020304" pitchFamily="18" charset="0"/>
              </a:rPr>
              <a:t>Common Causes of Emotional Stress</a:t>
            </a:r>
          </a:p>
          <a:p>
            <a:r>
              <a:rPr lang="en-US" sz="2500" dirty="0">
                <a:latin typeface="Times New Roman" panose="02020603050405020304" pitchFamily="18" charset="0"/>
                <a:cs typeface="Times New Roman" panose="02020603050405020304" pitchFamily="18" charset="0"/>
              </a:rPr>
              <a:t>Impact of Stress on the Body &amp; Mind</a:t>
            </a:r>
          </a:p>
          <a:p>
            <a:r>
              <a:rPr lang="en-US" sz="2500" dirty="0">
                <a:latin typeface="Times New Roman" panose="02020603050405020304" pitchFamily="18" charset="0"/>
                <a:cs typeface="Times New Roman" panose="02020603050405020304" pitchFamily="18" charset="0"/>
              </a:rPr>
              <a:t>Physiological Impact of Stress on Health</a:t>
            </a:r>
          </a:p>
          <a:p>
            <a:r>
              <a:rPr lang="en-US" sz="2500" dirty="0">
                <a:latin typeface="Times New Roman" panose="02020603050405020304" pitchFamily="18" charset="0"/>
                <a:cs typeface="Times New Roman" panose="02020603050405020304" pitchFamily="18" charset="0"/>
              </a:rPr>
              <a:t>Things We Can Do to Combat Stress</a:t>
            </a:r>
          </a:p>
          <a:p>
            <a:r>
              <a:rPr lang="en-US" sz="2500" dirty="0">
                <a:latin typeface="Times New Roman" panose="02020603050405020304" pitchFamily="18" charset="0"/>
                <a:cs typeface="Times New Roman" panose="02020603050405020304" pitchFamily="18" charset="0"/>
              </a:rPr>
              <a:t>Benefits of Exercise for the Brain</a:t>
            </a:r>
          </a:p>
          <a:p>
            <a:r>
              <a:rPr lang="en-US" sz="2500" dirty="0">
                <a:latin typeface="Times New Roman" panose="02020603050405020304" pitchFamily="18" charset="0"/>
                <a:cs typeface="Times New Roman" panose="02020603050405020304" pitchFamily="18" charset="0"/>
              </a:rPr>
              <a:t>Exercise &amp; Effects on Emotional Well Being</a:t>
            </a:r>
          </a:p>
          <a:p>
            <a:r>
              <a:rPr lang="en-US" sz="2500" dirty="0">
                <a:latin typeface="Times New Roman" panose="02020603050405020304" pitchFamily="18" charset="0"/>
                <a:cs typeface="Times New Roman" panose="02020603050405020304" pitchFamily="18" charset="0"/>
              </a:rPr>
              <a:t>NIH &amp; Physical Activity Resources</a:t>
            </a:r>
          </a:p>
          <a:p>
            <a:r>
              <a:rPr lang="en-US" sz="2500" dirty="0">
                <a:latin typeface="Times New Roman" panose="02020603050405020304" pitchFamily="18" charset="0"/>
                <a:cs typeface="Times New Roman" panose="02020603050405020304" pitchFamily="18" charset="0"/>
              </a:rPr>
              <a:t>Questions &amp; Answers</a:t>
            </a:r>
          </a:p>
        </p:txBody>
      </p:sp>
      <p:sp>
        <p:nvSpPr>
          <p:cNvPr id="5" name="Slide Number Placeholder 4"/>
          <p:cNvSpPr>
            <a:spLocks noGrp="1"/>
          </p:cNvSpPr>
          <p:nvPr>
            <p:ph type="sldNum" sz="quarter" idx="4"/>
          </p:nvPr>
        </p:nvSpPr>
        <p:spPr/>
        <p:txBody>
          <a:bodyPr/>
          <a:lstStyle/>
          <a:p>
            <a:fld id="{EB8F954B-0421-4358-AB5F-E9F7DDA6D7B7}" type="slidenum">
              <a:rPr lang="en-US" smtClean="0"/>
              <a:t>2</a:t>
            </a:fld>
            <a:endParaRPr lang="en-US" dirty="0"/>
          </a:p>
        </p:txBody>
      </p:sp>
    </p:spTree>
    <p:extLst>
      <p:ext uri="{BB962C8B-B14F-4D97-AF65-F5344CB8AC3E}">
        <p14:creationId xmlns:p14="http://schemas.microsoft.com/office/powerpoint/2010/main" val="31239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DF7E-69D3-4091-BB64-B1960019E86F}"/>
              </a:ext>
            </a:extLst>
          </p:cNvPr>
          <p:cNvSpPr>
            <a:spLocks noGrp="1"/>
          </p:cNvSpPr>
          <p:nvPr>
            <p:ph type="title"/>
          </p:nvPr>
        </p:nvSpPr>
        <p:spPr>
          <a:xfrm>
            <a:off x="-762000" y="163513"/>
            <a:ext cx="9453563" cy="493712"/>
          </a:xfrm>
        </p:spPr>
        <p:txBody>
          <a:bodyPr/>
          <a:lstStyle/>
          <a:p>
            <a:r>
              <a:rPr lang="en-US" sz="2800" dirty="0">
                <a:latin typeface="Times New Roman" panose="02020603050405020304" pitchFamily="18" charset="0"/>
                <a:cs typeface="Times New Roman" panose="02020603050405020304" pitchFamily="18" charset="0"/>
              </a:rPr>
              <a:t>								Emotional Well Being in the U.S.</a:t>
            </a:r>
          </a:p>
        </p:txBody>
      </p:sp>
      <p:sp>
        <p:nvSpPr>
          <p:cNvPr id="3" name="Content Placeholder 2">
            <a:extLst>
              <a:ext uri="{FF2B5EF4-FFF2-40B4-BE49-F238E27FC236}">
                <a16:creationId xmlns:a16="http://schemas.microsoft.com/office/drawing/2014/main" id="{4C189416-14BE-471B-91AD-1A482B879C33}"/>
              </a:ext>
            </a:extLst>
          </p:cNvPr>
          <p:cNvSpPr>
            <a:spLocks noGrp="1"/>
          </p:cNvSpPr>
          <p:nvPr>
            <p:ph idx="1"/>
          </p:nvPr>
        </p:nvSpPr>
        <p:spPr>
          <a:xfrm>
            <a:off x="381000" y="942974"/>
            <a:ext cx="8229600" cy="4525963"/>
          </a:xfrm>
        </p:spPr>
        <p:txBody>
          <a:bodyPr/>
          <a:lstStyle/>
          <a:p>
            <a:pPr marL="0" indent="0">
              <a:buNone/>
            </a:pPr>
            <a:r>
              <a:rPr lang="en-US" dirty="0">
                <a:latin typeface="Times New Roman" panose="02020603050405020304" pitchFamily="18" charset="0"/>
                <a:cs typeface="Times New Roman" panose="02020603050405020304" pitchFamily="18" charset="0"/>
              </a:rPr>
              <a:t>COVID-19, lockdowns and stress have impacted our emotional well being</a:t>
            </a:r>
          </a:p>
          <a:p>
            <a:r>
              <a:rPr lang="en-US" b="0" dirty="0">
                <a:latin typeface="+mj-lt"/>
                <a:cs typeface="Times New Roman" panose="02020603050405020304" pitchFamily="18" charset="0"/>
              </a:rPr>
              <a:t>Americans are among the most stressed in the world</a:t>
            </a:r>
          </a:p>
          <a:p>
            <a:r>
              <a:rPr lang="en-US" b="0" dirty="0">
                <a:latin typeface="+mj-lt"/>
                <a:cs typeface="Times New Roman" panose="02020603050405020304" pitchFamily="18" charset="0"/>
              </a:rPr>
              <a:t>In 2019, the majority of Americans (55%), said they felt a lot stress during the day</a:t>
            </a:r>
          </a:p>
          <a:p>
            <a:r>
              <a:rPr lang="en-US" b="0" dirty="0">
                <a:latin typeface="+mj-lt"/>
              </a:rPr>
              <a:t>With COVID-19, isolation helps reduce infections, but reduced access to social support systems causes loneliness and increases mental health issues like anxiety and depression (</a:t>
            </a:r>
            <a:r>
              <a:rPr lang="en-US" b="0" baseline="30000" dirty="0">
                <a:latin typeface="+mj-lt"/>
                <a:hlinkClick r:id="rId2"/>
              </a:rPr>
              <a:t>Zhou et al., 2020</a:t>
            </a:r>
            <a:r>
              <a:rPr lang="en-US" b="0" dirty="0">
                <a:latin typeface="+mj-lt"/>
              </a:rPr>
              <a:t>).</a:t>
            </a:r>
          </a:p>
          <a:p>
            <a:r>
              <a:rPr lang="en-US" b="0" dirty="0">
                <a:latin typeface="+mj-lt"/>
                <a:cs typeface="Times New Roman" panose="02020603050405020304" pitchFamily="18" charset="0"/>
              </a:rPr>
              <a:t>Our emotional well being needs to be addressed during this lockdown</a:t>
            </a:r>
            <a:endParaRPr lang="en-US" dirty="0">
              <a:latin typeface="+mj-lt"/>
              <a:cs typeface="Times New Roman" panose="02020603050405020304" pitchFamily="18" charset="0"/>
            </a:endParaRPr>
          </a:p>
        </p:txBody>
      </p:sp>
      <p:sp>
        <p:nvSpPr>
          <p:cNvPr id="4" name="TextBox 3">
            <a:extLst>
              <a:ext uri="{FF2B5EF4-FFF2-40B4-BE49-F238E27FC236}">
                <a16:creationId xmlns:a16="http://schemas.microsoft.com/office/drawing/2014/main" id="{65F00186-12C5-43A8-98B5-45FAE860B0C1}"/>
              </a:ext>
            </a:extLst>
          </p:cNvPr>
          <p:cNvSpPr txBox="1"/>
          <p:nvPr/>
        </p:nvSpPr>
        <p:spPr>
          <a:xfrm>
            <a:off x="4724400" y="6109229"/>
            <a:ext cx="3657600" cy="646331"/>
          </a:xfrm>
          <a:prstGeom prst="rect">
            <a:avLst/>
          </a:prstGeom>
          <a:noFill/>
        </p:spPr>
        <p:txBody>
          <a:bodyPr wrap="square" rtlCol="0">
            <a:spAutoFit/>
          </a:bodyPr>
          <a:lstStyle/>
          <a:p>
            <a:r>
              <a:rPr lang="en-US" sz="900" dirty="0">
                <a:latin typeface="Georgia" panose="02040502050405020303" pitchFamily="18" charset="0"/>
                <a:cs typeface="Times New Roman" panose="02020603050405020304" pitchFamily="18" charset="0"/>
              </a:rPr>
              <a:t>Source:  Gallup Research (2019) Americans' Are Some of the Most Stressed Out People in the World (2019)</a:t>
            </a:r>
          </a:p>
          <a:p>
            <a:r>
              <a:rPr lang="en-US" sz="900" dirty="0">
                <a:latin typeface="Georgia" panose="02040502050405020303" pitchFamily="18" charset="0"/>
                <a:hlinkClick r:id="rId3"/>
              </a:rPr>
              <a:t>https://time.com/5577626/americans-stressed-out-gallup-poll/</a:t>
            </a:r>
            <a:endParaRPr lang="en-US" sz="900" dirty="0">
              <a:latin typeface="Georgia" panose="02040502050405020303" pitchFamily="18" charset="0"/>
              <a:cs typeface="Times New Roman" panose="02020603050405020304" pitchFamily="18" charset="0"/>
            </a:endParaRPr>
          </a:p>
          <a:p>
            <a:endParaRPr lang="en-US" sz="900" dirty="0">
              <a:latin typeface="Georgia" panose="02040502050405020303" pitchFamily="18" charset="0"/>
            </a:endParaRPr>
          </a:p>
        </p:txBody>
      </p:sp>
      <p:sp>
        <p:nvSpPr>
          <p:cNvPr id="5" name="Slide Number Placeholder 4"/>
          <p:cNvSpPr>
            <a:spLocks noGrp="1"/>
          </p:cNvSpPr>
          <p:nvPr>
            <p:ph type="sldNum" sz="quarter" idx="4"/>
          </p:nvPr>
        </p:nvSpPr>
        <p:spPr/>
        <p:txBody>
          <a:bodyPr/>
          <a:lstStyle/>
          <a:p>
            <a:fld id="{EB8F954B-0421-4358-AB5F-E9F7DDA6D7B7}" type="slidenum">
              <a:rPr lang="en-US" smtClean="0"/>
              <a:t>3</a:t>
            </a:fld>
            <a:endParaRPr lang="en-US" dirty="0"/>
          </a:p>
        </p:txBody>
      </p:sp>
    </p:spTree>
    <p:extLst>
      <p:ext uri="{BB962C8B-B14F-4D97-AF65-F5344CB8AC3E}">
        <p14:creationId xmlns:p14="http://schemas.microsoft.com/office/powerpoint/2010/main" val="2030298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BC01-05FC-4BAA-BC77-7C43943B3094}"/>
              </a:ext>
            </a:extLst>
          </p:cNvPr>
          <p:cNvSpPr>
            <a:spLocks noGrp="1"/>
          </p:cNvSpPr>
          <p:nvPr>
            <p:ph type="title"/>
          </p:nvPr>
        </p:nvSpPr>
        <p:spPr>
          <a:xfrm>
            <a:off x="-1066800" y="97041"/>
            <a:ext cx="11510031" cy="583996"/>
          </a:xfrm>
        </p:spPr>
        <p:txBody>
          <a:bodyPr>
            <a:normAutofit/>
          </a:bodyPr>
          <a:lstStyle/>
          <a:p>
            <a:r>
              <a:rPr lang="en-US" sz="2800" dirty="0">
                <a:latin typeface="Times New Roman" panose="02020603050405020304" pitchFamily="18" charset="0"/>
                <a:cs typeface="Times New Roman" panose="02020603050405020304" pitchFamily="18" charset="0"/>
              </a:rPr>
              <a:t>									Common Causes of Emotional Stress</a:t>
            </a:r>
          </a:p>
        </p:txBody>
      </p:sp>
      <p:sp>
        <p:nvSpPr>
          <p:cNvPr id="18"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4688215" y="1081147"/>
            <a:ext cx="4183774" cy="4899956"/>
          </a:xfrm>
        </p:spPr>
        <p:txBody>
          <a:bodyPr/>
          <a:lstStyle/>
          <a:p>
            <a:pPr marL="0" indent="0">
              <a:buNone/>
            </a:pPr>
            <a:endParaRPr lang="en-US" dirty="0">
              <a:latin typeface="+mj-lt"/>
              <a:cs typeface="Times New Roman" panose="02020603050405020304" pitchFamily="18" charset="0"/>
            </a:endParaRPr>
          </a:p>
          <a:p>
            <a:r>
              <a:rPr lang="en-US" dirty="0">
                <a:latin typeface="+mj-lt"/>
                <a:cs typeface="Times New Roman" panose="02020603050405020304" pitchFamily="18" charset="0"/>
              </a:rPr>
              <a:t>Home/Online Schooling</a:t>
            </a:r>
          </a:p>
          <a:p>
            <a:r>
              <a:rPr lang="en-US" dirty="0">
                <a:latin typeface="+mj-lt"/>
                <a:cs typeface="Times New Roman" panose="02020603050405020304" pitchFamily="18" charset="0"/>
              </a:rPr>
              <a:t>Working Remotely/Meeting Work Expectations</a:t>
            </a:r>
          </a:p>
          <a:p>
            <a:r>
              <a:rPr lang="en-US" dirty="0">
                <a:latin typeface="+mj-lt"/>
                <a:cs typeface="Times New Roman" panose="02020603050405020304" pitchFamily="18" charset="0"/>
              </a:rPr>
              <a:t>Financial Troubles</a:t>
            </a:r>
          </a:p>
          <a:p>
            <a:r>
              <a:rPr lang="en-US" dirty="0">
                <a:latin typeface="+mj-lt"/>
                <a:cs typeface="Times New Roman" panose="02020603050405020304" pitchFamily="18" charset="0"/>
              </a:rPr>
              <a:t>Holidays/Gift Giving</a:t>
            </a:r>
          </a:p>
          <a:p>
            <a:r>
              <a:rPr lang="en-US" dirty="0">
                <a:latin typeface="+mj-lt"/>
                <a:cs typeface="Times New Roman" panose="02020603050405020304" pitchFamily="18" charset="0"/>
              </a:rPr>
              <a:t>Politics and Political Conversations</a:t>
            </a:r>
          </a:p>
          <a:p>
            <a:r>
              <a:rPr lang="en-US" dirty="0">
                <a:latin typeface="+mj-lt"/>
                <a:cs typeface="Times New Roman" panose="02020603050405020304" pitchFamily="18" charset="0"/>
              </a:rPr>
              <a:t>Health Concerns</a:t>
            </a:r>
          </a:p>
          <a:p>
            <a:r>
              <a:rPr lang="en-US" dirty="0">
                <a:latin typeface="+mj-lt"/>
                <a:cs typeface="Times New Roman" panose="02020603050405020304" pitchFamily="18" charset="0"/>
              </a:rPr>
              <a:t>Social Isolation</a:t>
            </a:r>
          </a:p>
        </p:txBody>
      </p:sp>
      <p:sp>
        <p:nvSpPr>
          <p:cNvPr id="23" name="TextBox 22">
            <a:extLst>
              <a:ext uri="{FF2B5EF4-FFF2-40B4-BE49-F238E27FC236}">
                <a16:creationId xmlns:a16="http://schemas.microsoft.com/office/drawing/2014/main" id="{A3ACB1E8-27FD-49E6-9B7D-43F38D9AF580}"/>
              </a:ext>
            </a:extLst>
          </p:cNvPr>
          <p:cNvSpPr txBox="1"/>
          <p:nvPr/>
        </p:nvSpPr>
        <p:spPr>
          <a:xfrm>
            <a:off x="5562600" y="6181158"/>
            <a:ext cx="2882520" cy="400110"/>
          </a:xfrm>
          <a:prstGeom prst="rect">
            <a:avLst/>
          </a:prstGeom>
          <a:noFill/>
        </p:spPr>
        <p:txBody>
          <a:bodyPr wrap="none" rtlCol="0">
            <a:spAutoFit/>
          </a:bodyPr>
          <a:lstStyle/>
          <a:p>
            <a:r>
              <a:rPr lang="en-US" sz="1000" dirty="0">
                <a:latin typeface="Times New Roman" panose="02020603050405020304" pitchFamily="18" charset="0"/>
                <a:cs typeface="Times New Roman" panose="02020603050405020304" pitchFamily="18" charset="0"/>
              </a:rPr>
              <a:t>Source: American Psychological Association (2019)</a:t>
            </a:r>
          </a:p>
          <a:p>
            <a:r>
              <a:rPr lang="en-US"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hlinkClick r:id="rId2"/>
              </a:rPr>
              <a:t>https://www.apa.org/helpcenter/holiday-stress</a:t>
            </a:r>
            <a:endParaRPr lang="en-US" sz="1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76400"/>
            <a:ext cx="4231015" cy="2382062"/>
          </a:xfrm>
          <a:prstGeom prst="rect">
            <a:avLst/>
          </a:prstGeom>
        </p:spPr>
      </p:pic>
      <p:sp>
        <p:nvSpPr>
          <p:cNvPr id="4" name="Slide Number Placeholder 3"/>
          <p:cNvSpPr>
            <a:spLocks noGrp="1"/>
          </p:cNvSpPr>
          <p:nvPr>
            <p:ph type="sldNum" sz="quarter" idx="12"/>
          </p:nvPr>
        </p:nvSpPr>
        <p:spPr/>
        <p:txBody>
          <a:bodyPr/>
          <a:lstStyle/>
          <a:p>
            <a:fld id="{C40EF4CA-50F1-4C96-9D16-D1F1DFBF4336}"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68657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6154" y="533400"/>
            <a:ext cx="8997846" cy="3429001"/>
          </a:xfrm>
        </p:spPr>
        <p:txBody>
          <a:bodyPr/>
          <a:lstStyle/>
          <a:p>
            <a:pPr marL="0" indent="0">
              <a:buNone/>
            </a:pPr>
            <a:endParaRPr lang="en-US" sz="1800" dirty="0">
              <a:latin typeface="+mj-lt"/>
            </a:endParaRPr>
          </a:p>
          <a:p>
            <a:pPr>
              <a:buFont typeface="Wingdings" panose="05000000000000000000" pitchFamily="2" charset="2"/>
              <a:buChar char="ü"/>
            </a:pPr>
            <a:r>
              <a:rPr lang="en-US" sz="1800" dirty="0">
                <a:solidFill>
                  <a:schemeClr val="tx1"/>
                </a:solidFill>
                <a:latin typeface="+mj-lt"/>
                <a:cs typeface="Times New Roman" panose="02020603050405020304" pitchFamily="18" charset="0"/>
              </a:rPr>
              <a:t>62% routinely find that they end the day with work-related neck pain </a:t>
            </a:r>
          </a:p>
          <a:p>
            <a:pPr>
              <a:buFont typeface="Wingdings" panose="05000000000000000000" pitchFamily="2" charset="2"/>
              <a:buChar char="ü"/>
            </a:pPr>
            <a:r>
              <a:rPr lang="en-US" sz="1800" dirty="0">
                <a:solidFill>
                  <a:schemeClr val="tx1"/>
                </a:solidFill>
                <a:latin typeface="+mj-lt"/>
                <a:cs typeface="Times New Roman" panose="02020603050405020304" pitchFamily="18" charset="0"/>
              </a:rPr>
              <a:t>44% reported stressed-out eyes </a:t>
            </a:r>
          </a:p>
          <a:p>
            <a:pPr>
              <a:buFont typeface="Wingdings" panose="05000000000000000000" pitchFamily="2" charset="2"/>
              <a:buChar char="ü"/>
            </a:pPr>
            <a:r>
              <a:rPr lang="en-US" sz="1800" dirty="0">
                <a:solidFill>
                  <a:schemeClr val="tx1"/>
                </a:solidFill>
                <a:latin typeface="+mj-lt"/>
                <a:cs typeface="Times New Roman" panose="02020603050405020304" pitchFamily="18" charset="0"/>
              </a:rPr>
              <a:t>34% reported difficulty in sleeping because they were too stressed-out</a:t>
            </a:r>
          </a:p>
          <a:p>
            <a:pPr marL="0" indent="0">
              <a:buNone/>
            </a:pPr>
            <a:endParaRPr lang="en-US" sz="1800" dirty="0">
              <a:latin typeface="+mj-lt"/>
            </a:endParaRPr>
          </a:p>
        </p:txBody>
      </p:sp>
      <p:sp>
        <p:nvSpPr>
          <p:cNvPr id="3" name="TextBox 2"/>
          <p:cNvSpPr txBox="1"/>
          <p:nvPr/>
        </p:nvSpPr>
        <p:spPr>
          <a:xfrm>
            <a:off x="5257800" y="6255722"/>
            <a:ext cx="3048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American Institute of Stress (2017) Workplace Stress https://www.stress.org/workplace-stress</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9955A731-0635-45F2-AAC6-87B77A728BA2}"/>
              </a:ext>
            </a:extLst>
          </p:cNvPr>
          <p:cNvSpPr txBox="1"/>
          <p:nvPr/>
        </p:nvSpPr>
        <p:spPr>
          <a:xfrm>
            <a:off x="2667000" y="95808"/>
            <a:ext cx="7424737" cy="523220"/>
          </a:xfrm>
          <a:prstGeom prst="rect">
            <a:avLst/>
          </a:prstGeom>
          <a:noFill/>
        </p:spPr>
        <p:txBody>
          <a:bodyPr wrap="squar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Impact of Stress on the Body &amp; Mind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399" y="1912695"/>
            <a:ext cx="5303444" cy="427066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43" y="2971800"/>
            <a:ext cx="3178968" cy="1998777"/>
          </a:xfrm>
          <a:prstGeom prst="rect">
            <a:avLst/>
          </a:prstGeom>
        </p:spPr>
      </p:pic>
      <p:sp>
        <p:nvSpPr>
          <p:cNvPr id="14" name="Right Arrow 13"/>
          <p:cNvSpPr/>
          <p:nvPr/>
        </p:nvSpPr>
        <p:spPr>
          <a:xfrm>
            <a:off x="3196782" y="3505200"/>
            <a:ext cx="765618" cy="11430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852041" y="3657600"/>
            <a:ext cx="2489550" cy="201446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6320144" y="1838350"/>
            <a:ext cx="2489550" cy="2014465"/>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4"/>
          </p:nvPr>
        </p:nvSpPr>
        <p:spPr/>
        <p:txBody>
          <a:bodyPr/>
          <a:lstStyle/>
          <a:p>
            <a:fld id="{EB8F954B-0421-4358-AB5F-E9F7DDA6D7B7}" type="slidenum">
              <a:rPr lang="en-US" smtClean="0"/>
              <a:t>5</a:t>
            </a:fld>
            <a:endParaRPr lang="en-US" dirty="0"/>
          </a:p>
        </p:txBody>
      </p:sp>
    </p:spTree>
    <p:extLst>
      <p:ext uri="{BB962C8B-B14F-4D97-AF65-F5344CB8AC3E}">
        <p14:creationId xmlns:p14="http://schemas.microsoft.com/office/powerpoint/2010/main" val="128323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152400"/>
            <a:ext cx="7162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Physiological</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Impact of Stress on Health</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652790"/>
            <a:ext cx="5065795" cy="6205210"/>
          </a:xfrm>
          <a:prstGeom prst="rect">
            <a:avLst/>
          </a:prstGeom>
        </p:spPr>
      </p:pic>
      <p:sp>
        <p:nvSpPr>
          <p:cNvPr id="10" name="Content Placeholder 3"/>
          <p:cNvSpPr>
            <a:spLocks noGrp="1"/>
          </p:cNvSpPr>
          <p:nvPr>
            <p:ph idx="1"/>
          </p:nvPr>
        </p:nvSpPr>
        <p:spPr>
          <a:xfrm>
            <a:off x="152400" y="1295400"/>
            <a:ext cx="3581400" cy="3429001"/>
          </a:xfrm>
        </p:spPr>
        <p:txBody>
          <a:bodyPr/>
          <a:lstStyle/>
          <a:p>
            <a:pPr marL="0" indent="0">
              <a:buNone/>
            </a:pPr>
            <a:endParaRPr lang="en-US" dirty="0">
              <a:latin typeface="+mj-lt"/>
            </a:endParaRPr>
          </a:p>
          <a:p>
            <a:pPr marL="0" indent="0">
              <a:buNone/>
            </a:pPr>
            <a:r>
              <a:rPr lang="en-US" sz="2000" dirty="0">
                <a:solidFill>
                  <a:schemeClr val="tx1"/>
                </a:solidFill>
                <a:latin typeface="+mj-lt"/>
                <a:cs typeface="Times New Roman" panose="02020603050405020304" pitchFamily="18" charset="0"/>
              </a:rPr>
              <a:t>Constant exposure to stress can have devastating impacts on your body, mind, and emotional health</a:t>
            </a:r>
            <a:endParaRPr lang="en-US" dirty="0">
              <a:latin typeface="+mj-lt"/>
            </a:endParaRPr>
          </a:p>
        </p:txBody>
      </p:sp>
      <p:sp>
        <p:nvSpPr>
          <p:cNvPr id="2" name="Slide Number Placeholder 1"/>
          <p:cNvSpPr>
            <a:spLocks noGrp="1"/>
          </p:cNvSpPr>
          <p:nvPr>
            <p:ph type="sldNum" sz="quarter" idx="4"/>
          </p:nvPr>
        </p:nvSpPr>
        <p:spPr/>
        <p:txBody>
          <a:bodyPr/>
          <a:lstStyle/>
          <a:p>
            <a:fld id="{EB8F954B-0421-4358-AB5F-E9F7DDA6D7B7}" type="slidenum">
              <a:rPr lang="en-US" smtClean="0"/>
              <a:t>6</a:t>
            </a:fld>
            <a:endParaRPr lang="en-US" dirty="0"/>
          </a:p>
        </p:txBody>
      </p:sp>
    </p:spTree>
    <p:extLst>
      <p:ext uri="{BB962C8B-B14F-4D97-AF65-F5344CB8AC3E}">
        <p14:creationId xmlns:p14="http://schemas.microsoft.com/office/powerpoint/2010/main" val="171388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8D31-9575-4CE7-A765-9CBD70E5F1FC}"/>
              </a:ext>
            </a:extLst>
          </p:cNvPr>
          <p:cNvSpPr>
            <a:spLocks noGrp="1"/>
          </p:cNvSpPr>
          <p:nvPr>
            <p:ph type="title"/>
          </p:nvPr>
        </p:nvSpPr>
        <p:spPr/>
        <p:txBody>
          <a:bodyPr/>
          <a:lstStyle/>
          <a:p>
            <a:pPr algn="r"/>
            <a:br>
              <a:rPr lang="en-US" sz="1600" dirty="0">
                <a:solidFill>
                  <a:schemeClr val="tx1"/>
                </a:solidFill>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6557A042-B3BD-4D4B-9C90-E942D4C55A8B}"/>
              </a:ext>
            </a:extLst>
          </p:cNvPr>
          <p:cNvSpPr>
            <a:spLocks noGrp="1"/>
          </p:cNvSpPr>
          <p:nvPr>
            <p:ph type="body" idx="1"/>
          </p:nvPr>
        </p:nvSpPr>
        <p:spPr>
          <a:xfrm>
            <a:off x="2547261" y="60317"/>
            <a:ext cx="6629400" cy="1031875"/>
          </a:xfrm>
        </p:spPr>
        <p:txBody>
          <a:bodyPr/>
          <a:lstStyle/>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a:p>
            <a:endParaRPr lang="en-US" dirty="0">
              <a:solidFill>
                <a:schemeClr val="tx1"/>
              </a:solidFill>
              <a:latin typeface="Georgia" panose="02040502050405020303" pitchFamily="18" charset="0"/>
            </a:endParaRPr>
          </a:p>
          <a:p>
            <a:pPr algn="ctr"/>
            <a:r>
              <a:rPr lang="en-US" sz="2800" dirty="0">
                <a:solidFill>
                  <a:schemeClr val="bg1"/>
                </a:solidFill>
                <a:latin typeface="Times New Roman" panose="02020603050405020304" pitchFamily="18" charset="0"/>
                <a:cs typeface="Times New Roman" panose="02020603050405020304" pitchFamily="18" charset="0"/>
              </a:rPr>
              <a:t>Things We Can Do to Combat Stress</a:t>
            </a:r>
          </a:p>
          <a:p>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1426" y="905956"/>
            <a:ext cx="1806924" cy="1207354"/>
          </a:xfrm>
          <a:prstGeom prst="rect">
            <a:avLst/>
          </a:prstGeom>
        </p:spPr>
      </p:pic>
      <p:pic>
        <p:nvPicPr>
          <p:cNvPr id="14" name="Picture 13">
            <a:extLst>
              <a:ext uri="{FF2B5EF4-FFF2-40B4-BE49-F238E27FC236}">
                <a16:creationId xmlns:a16="http://schemas.microsoft.com/office/drawing/2014/main" id="{C18C30C5-166E-40AD-AAE1-852AB3C03ACA}"/>
              </a:ext>
            </a:extLst>
          </p:cNvPr>
          <p:cNvPicPr>
            <a:picLocks noChangeAspect="1"/>
          </p:cNvPicPr>
          <p:nvPr/>
        </p:nvPicPr>
        <p:blipFill>
          <a:blip r:embed="rId3"/>
          <a:stretch>
            <a:fillRect/>
          </a:stretch>
        </p:blipFill>
        <p:spPr>
          <a:xfrm>
            <a:off x="6746543" y="2178125"/>
            <a:ext cx="1753474" cy="1313414"/>
          </a:xfrm>
          <a:prstGeom prst="rect">
            <a:avLst/>
          </a:prstGeom>
        </p:spPr>
      </p:pic>
      <p:sp>
        <p:nvSpPr>
          <p:cNvPr id="15"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4295533" y="546234"/>
            <a:ext cx="2666151" cy="1052453"/>
          </a:xfrm>
        </p:spPr>
        <p:txBody>
          <a:bodyPr/>
          <a:lstStyle/>
          <a:p>
            <a:pPr marL="0" indent="0">
              <a:buNone/>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Exercise</a:t>
            </a:r>
          </a:p>
        </p:txBody>
      </p:sp>
      <p:sp>
        <p:nvSpPr>
          <p:cNvPr id="16"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4272455" y="1752600"/>
            <a:ext cx="2666151" cy="1052453"/>
          </a:xfrm>
        </p:spPr>
        <p:txBody>
          <a:bodyPr/>
          <a:lstStyle/>
          <a:p>
            <a:pPr marL="0" indent="0">
              <a:buNone/>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Mindfulness Based Interventions:  MBSR, Meditation, Yoga, Tai Chi</a:t>
            </a:r>
          </a:p>
          <a:p>
            <a:endParaRPr lang="en-US" sz="2000" dirty="0">
              <a:latin typeface="+mj-lt"/>
              <a:cs typeface="Times New Roman" panose="02020603050405020304" pitchFamily="18" charset="0"/>
            </a:endParaRPr>
          </a:p>
        </p:txBody>
      </p:sp>
      <p:sp>
        <p:nvSpPr>
          <p:cNvPr id="17"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4267200" y="3276875"/>
            <a:ext cx="2666151" cy="1052453"/>
          </a:xfrm>
        </p:spPr>
        <p:txBody>
          <a:bodyPr/>
          <a:lstStyle/>
          <a:p>
            <a:pPr marL="0" indent="0">
              <a:buNone/>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Sleep – 7 – 8 Hours per night</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309" y="3700664"/>
            <a:ext cx="2057111" cy="1370146"/>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6543" y="5073438"/>
            <a:ext cx="1744714" cy="1444140"/>
          </a:xfrm>
          <a:prstGeom prst="rect">
            <a:avLst/>
          </a:prstGeom>
        </p:spPr>
      </p:pic>
      <p:sp>
        <p:nvSpPr>
          <p:cNvPr id="21"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4295532" y="4542799"/>
            <a:ext cx="2666151" cy="1052453"/>
          </a:xfrm>
        </p:spPr>
        <p:txBody>
          <a:bodyPr/>
          <a:lstStyle/>
          <a:p>
            <a:pPr marL="0" indent="0">
              <a:buNone/>
            </a:pPr>
            <a:endParaRPr lang="en-US" sz="2000" dirty="0">
              <a:latin typeface="+mj-lt"/>
              <a:cs typeface="Times New Roman" panose="02020603050405020304" pitchFamily="18" charset="0"/>
            </a:endParaRPr>
          </a:p>
          <a:p>
            <a:r>
              <a:rPr lang="en-US" sz="2000" dirty="0">
                <a:latin typeface="+mj-lt"/>
                <a:cs typeface="Times New Roman" panose="02020603050405020304" pitchFamily="18" charset="0"/>
              </a:rPr>
              <a:t>Eating Right</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449" y="990600"/>
            <a:ext cx="1840347" cy="2310086"/>
          </a:xfrm>
          <a:prstGeom prst="rect">
            <a:avLst/>
          </a:prstGeom>
        </p:spPr>
      </p:pic>
      <p:sp>
        <p:nvSpPr>
          <p:cNvPr id="23" name="Right Arrow 22"/>
          <p:cNvSpPr/>
          <p:nvPr/>
        </p:nvSpPr>
        <p:spPr>
          <a:xfrm>
            <a:off x="3276600" y="2971800"/>
            <a:ext cx="765618" cy="11430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188652" y="692485"/>
            <a:ext cx="4630768" cy="126357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Content Placeholder 3"/>
          <p:cNvSpPr>
            <a:spLocks noGrp="1"/>
          </p:cNvSpPr>
          <p:nvPr>
            <p:ph idx="1"/>
          </p:nvPr>
        </p:nvSpPr>
        <p:spPr>
          <a:xfrm>
            <a:off x="394164" y="1262044"/>
            <a:ext cx="2978046" cy="3429001"/>
          </a:xfrm>
        </p:spPr>
        <p:txBody>
          <a:bodyPr/>
          <a:lstStyle/>
          <a:p>
            <a:pPr marL="0" indent="0">
              <a:buNone/>
            </a:pPr>
            <a:endParaRPr lang="en-US" dirty="0">
              <a:latin typeface="+mj-lt"/>
            </a:endParaRPr>
          </a:p>
          <a:p>
            <a:r>
              <a:rPr lang="en-US" sz="2000" dirty="0">
                <a:solidFill>
                  <a:schemeClr val="tx1"/>
                </a:solidFill>
                <a:latin typeface="+mj-lt"/>
                <a:cs typeface="Times New Roman" panose="02020603050405020304" pitchFamily="18" charset="0"/>
              </a:rPr>
              <a:t>What are some of the things we can do to counteract the negative impacts of stress?</a:t>
            </a:r>
            <a:endParaRPr lang="en-US" dirty="0">
              <a:latin typeface="+mj-lt"/>
            </a:endParaRPr>
          </a:p>
        </p:txBody>
      </p:sp>
      <p:sp>
        <p:nvSpPr>
          <p:cNvPr id="3" name="Slide Number Placeholder 2"/>
          <p:cNvSpPr>
            <a:spLocks noGrp="1"/>
          </p:cNvSpPr>
          <p:nvPr>
            <p:ph type="sldNum" sz="quarter" idx="12"/>
          </p:nvPr>
        </p:nvSpPr>
        <p:spPr/>
        <p:txBody>
          <a:bodyPr/>
          <a:lstStyle/>
          <a:p>
            <a:fld id="{EB8F954B-0421-4358-AB5F-E9F7DDA6D7B7}" type="slidenum">
              <a:rPr lang="en-US" smtClean="0"/>
              <a:t>7</a:t>
            </a:fld>
            <a:endParaRPr lang="en-US" dirty="0"/>
          </a:p>
        </p:txBody>
      </p:sp>
    </p:spTree>
    <p:extLst>
      <p:ext uri="{BB962C8B-B14F-4D97-AF65-F5344CB8AC3E}">
        <p14:creationId xmlns:p14="http://schemas.microsoft.com/office/powerpoint/2010/main" val="405793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A85BE-F903-40E7-8804-F46083C1047C}"/>
              </a:ext>
            </a:extLst>
          </p:cNvPr>
          <p:cNvSpPr>
            <a:spLocks noGrp="1"/>
          </p:cNvSpPr>
          <p:nvPr>
            <p:ph type="title"/>
          </p:nvPr>
        </p:nvSpPr>
        <p:spPr>
          <a:xfrm>
            <a:off x="-381000" y="67310"/>
            <a:ext cx="8538231" cy="583996"/>
          </a:xfrm>
        </p:spPr>
        <p:txBody>
          <a:bodyPr>
            <a:normAutofit/>
          </a:bodyPr>
          <a:lstStyle/>
          <a:p>
            <a:pPr algn="r"/>
            <a:r>
              <a:rPr lang="en-US" sz="2800" dirty="0">
                <a:latin typeface="Times New Roman" panose="02020603050405020304" pitchFamily="18" charset="0"/>
                <a:cs typeface="Times New Roman" panose="02020603050405020304" pitchFamily="18" charset="0"/>
              </a:rPr>
              <a:t>Benefits of Exercise for the Brain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178158"/>
            <a:ext cx="5029200" cy="5275072"/>
          </a:xfrm>
          <a:prstGeom prst="rect">
            <a:avLst/>
          </a:prstGeom>
        </p:spPr>
      </p:pic>
      <p:sp>
        <p:nvSpPr>
          <p:cNvPr id="9" name="Content Placeholder 17">
            <a:extLst>
              <a:ext uri="{FF2B5EF4-FFF2-40B4-BE49-F238E27FC236}">
                <a16:creationId xmlns:a16="http://schemas.microsoft.com/office/drawing/2014/main" id="{6CA999CB-7C32-4011-B6BA-4FAF7B9C369E}"/>
              </a:ext>
            </a:extLst>
          </p:cNvPr>
          <p:cNvSpPr>
            <a:spLocks noGrp="1"/>
          </p:cNvSpPr>
          <p:nvPr>
            <p:ph sz="half" idx="2"/>
          </p:nvPr>
        </p:nvSpPr>
        <p:spPr>
          <a:xfrm>
            <a:off x="0" y="1178158"/>
            <a:ext cx="4183774" cy="4899956"/>
          </a:xfrm>
        </p:spPr>
        <p:txBody>
          <a:bodyPr/>
          <a:lstStyle/>
          <a:p>
            <a:pPr marL="0" indent="0">
              <a:buNone/>
            </a:pPr>
            <a:endParaRPr lang="en-US" dirty="0">
              <a:latin typeface="+mj-lt"/>
              <a:cs typeface="Times New Roman" panose="02020603050405020304" pitchFamily="18" charset="0"/>
            </a:endParaRPr>
          </a:p>
          <a:p>
            <a:pPr marL="0" indent="0">
              <a:buNone/>
            </a:pPr>
            <a:r>
              <a:rPr lang="en-US" dirty="0">
                <a:latin typeface="+mj-lt"/>
                <a:cs typeface="Times New Roman" panose="02020603050405020304" pitchFamily="18" charset="0"/>
              </a:rPr>
              <a:t>Exercise changes the brain &amp; the body</a:t>
            </a:r>
          </a:p>
        </p:txBody>
      </p:sp>
      <p:sp>
        <p:nvSpPr>
          <p:cNvPr id="2" name="Slide Number Placeholder 1"/>
          <p:cNvSpPr>
            <a:spLocks noGrp="1"/>
          </p:cNvSpPr>
          <p:nvPr>
            <p:ph type="sldNum" sz="quarter" idx="12"/>
          </p:nvPr>
        </p:nvSpPr>
        <p:spPr/>
        <p:txBody>
          <a:bodyPr/>
          <a:lstStyle/>
          <a:p>
            <a:fld id="{C40EF4CA-50F1-4C96-9D16-D1F1DFBF4336}"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62242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8D8B44-6DB6-4CFE-B14A-8ABE6FD42C14}"/>
              </a:ext>
            </a:extLst>
          </p:cNvPr>
          <p:cNvSpPr txBox="1"/>
          <p:nvPr/>
        </p:nvSpPr>
        <p:spPr>
          <a:xfrm>
            <a:off x="3505200" y="152400"/>
            <a:ext cx="497283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Chemical Changes</a:t>
            </a:r>
            <a:r>
              <a:rPr kumimoji="0" lang="en-US" sz="2800" b="1" i="0" u="none" strike="noStrike" kern="120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in the Brain</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8" name="Content Placeholder 7"/>
          <p:cNvSpPr>
            <a:spLocks noGrp="1"/>
          </p:cNvSpPr>
          <p:nvPr>
            <p:ph sz="half" idx="2"/>
          </p:nvPr>
        </p:nvSpPr>
        <p:spPr>
          <a:xfrm>
            <a:off x="189389" y="4169979"/>
            <a:ext cx="8946728" cy="4822505"/>
          </a:xfrm>
        </p:spPr>
        <p:txBody>
          <a:bodyPr/>
          <a:lstStyle/>
          <a:p>
            <a:r>
              <a:rPr lang="en-US" sz="2200" dirty="0"/>
              <a:t>During Exercise, Neurotransmitters &amp; Hormones Released:</a:t>
            </a:r>
          </a:p>
          <a:p>
            <a:pPr lvl="1"/>
            <a:r>
              <a:rPr lang="en-US" sz="2000" dirty="0"/>
              <a:t>Serotonin – “calming chemical” mood booster</a:t>
            </a:r>
          </a:p>
          <a:p>
            <a:pPr lvl="1"/>
            <a:r>
              <a:rPr lang="en-US" sz="2000" dirty="0"/>
              <a:t>Dopamine – “pleasure chemical” – reward in response to behavior </a:t>
            </a:r>
          </a:p>
          <a:p>
            <a:pPr lvl="1"/>
            <a:r>
              <a:rPr lang="en-US" sz="2000" dirty="0"/>
              <a:t>Endorphins – “runners high” (painkillers)</a:t>
            </a:r>
          </a:p>
        </p:txBody>
      </p:sp>
      <p:sp>
        <p:nvSpPr>
          <p:cNvPr id="2" name="Rectangle 1"/>
          <p:cNvSpPr/>
          <p:nvPr/>
        </p:nvSpPr>
        <p:spPr>
          <a:xfrm>
            <a:off x="4210836" y="6073400"/>
            <a:ext cx="4267200" cy="507831"/>
          </a:xfrm>
          <a:prstGeom prst="rect">
            <a:avLst/>
          </a:prstGeom>
        </p:spPr>
        <p:txBody>
          <a:bodyPr wrap="square">
            <a:spAutoFit/>
          </a:bodyPr>
          <a:lstStyle/>
          <a:p>
            <a:r>
              <a:rPr lang="en-US" sz="900" dirty="0">
                <a:latin typeface="Georgia" panose="02040502050405020303" pitchFamily="18" charset="0"/>
              </a:rPr>
              <a:t>Ace – Your Brain on Exercise – the Neuroscience Behind a Good Workout</a:t>
            </a:r>
          </a:p>
          <a:p>
            <a:r>
              <a:rPr lang="en-US" sz="900" dirty="0">
                <a:latin typeface="Georgia" panose="02040502050405020303" pitchFamily="18" charset="0"/>
              </a:rPr>
              <a:t>https://www.acefitness.org/education-and-resources/lifestyle/blog/7116/your-brain-on-exercise-the-neuroscience-behind-a-good-workout/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057871"/>
            <a:ext cx="4931322" cy="2750878"/>
          </a:xfrm>
          <a:prstGeom prst="rect">
            <a:avLst/>
          </a:prstGeom>
        </p:spPr>
      </p:pic>
      <p:sp>
        <p:nvSpPr>
          <p:cNvPr id="3" name="Slide Number Placeholder 2"/>
          <p:cNvSpPr>
            <a:spLocks noGrp="1"/>
          </p:cNvSpPr>
          <p:nvPr>
            <p:ph type="sldNum" sz="quarter" idx="12"/>
          </p:nvPr>
        </p:nvSpPr>
        <p:spPr/>
        <p:txBody>
          <a:bodyPr/>
          <a:lstStyle/>
          <a:p>
            <a:fld id="{C40EF4CA-50F1-4C96-9D16-D1F1DFBF4336}"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14918046"/>
      </p:ext>
    </p:extLst>
  </p:cSld>
  <p:clrMapOvr>
    <a:masterClrMapping/>
  </p:clrMapOvr>
</p:sld>
</file>

<file path=ppt/theme/theme1.xml><?xml version="1.0" encoding="utf-8"?>
<a:theme xmlns:a="http://schemas.openxmlformats.org/drawingml/2006/main" name="Project Kickoff_Meeting">
  <a:themeElements>
    <a:clrScheme name="Custom 21">
      <a:dk1>
        <a:sysClr val="windowText" lastClr="000000"/>
      </a:dk1>
      <a:lt1>
        <a:sysClr val="window" lastClr="FFFFFF"/>
      </a:lt1>
      <a:dk2>
        <a:srgbClr val="20558A"/>
      </a:dk2>
      <a:lt2>
        <a:srgbClr val="EEECE1"/>
      </a:lt2>
      <a:accent1>
        <a:srgbClr val="4F81BD"/>
      </a:accent1>
      <a:accent2>
        <a:srgbClr val="62636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2689F6B99234490E3CD04B0156086" ma:contentTypeVersion="3" ma:contentTypeDescription="Create a new document." ma:contentTypeScope="" ma:versionID="0122c0008b4bc97292527160c602d780">
  <xsd:schema xmlns:xsd="http://www.w3.org/2001/XMLSchema" xmlns:xs="http://www.w3.org/2001/XMLSchema" xmlns:p="http://schemas.microsoft.com/office/2006/metadata/properties" xmlns:ns1="http://schemas.microsoft.com/sharepoint/v3" xmlns:ns3="c42e499c-0057-43b0-a3f6-9466d4139949" targetNamespace="http://schemas.microsoft.com/office/2006/metadata/properties" ma:root="true" ma:fieldsID="52f28028df3ee4dfa7783c0dcbbe952c" ns1:_="" ns3:_="">
    <xsd:import namespace="http://schemas.microsoft.com/sharepoint/v3"/>
    <xsd:import namespace="c42e499c-0057-43b0-a3f6-9466d413994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2e499c-0057-43b0-a3f6-9466d413994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C71FC-9FD4-40BB-9575-F4D7BFD2FDD5}"/>
</file>

<file path=customXml/itemProps2.xml><?xml version="1.0" encoding="utf-8"?>
<ds:datastoreItem xmlns:ds="http://schemas.openxmlformats.org/officeDocument/2006/customXml" ds:itemID="{23CDAE68-F6A6-4B6B-8539-104848843FC6}"/>
</file>

<file path=customXml/itemProps3.xml><?xml version="1.0" encoding="utf-8"?>
<ds:datastoreItem xmlns:ds="http://schemas.openxmlformats.org/officeDocument/2006/customXml" ds:itemID="{B744ED26-B834-442A-BE63-85A2BEFC3BBA}"/>
</file>

<file path=docProps/app.xml><?xml version="1.0" encoding="utf-8"?>
<Properties xmlns="http://schemas.openxmlformats.org/officeDocument/2006/extended-properties" xmlns:vt="http://schemas.openxmlformats.org/officeDocument/2006/docPropsVTypes">
  <Template>DATS revised template</Template>
  <TotalTime>33970</TotalTime>
  <Words>1541</Words>
  <Application>Microsoft Office PowerPoint</Application>
  <PresentationFormat>On-screen Show (4:3)</PresentationFormat>
  <Paragraphs>158</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Narrow</vt:lpstr>
      <vt:lpstr>Calibri</vt:lpstr>
      <vt:lpstr>Calibri (heading)</vt:lpstr>
      <vt:lpstr>Georgia</vt:lpstr>
      <vt:lpstr>Rockwell</vt:lpstr>
      <vt:lpstr>Times New Roman</vt:lpstr>
      <vt:lpstr>Wingdings</vt:lpstr>
      <vt:lpstr>Project Kickoff_Meeting</vt:lpstr>
      <vt:lpstr>     </vt:lpstr>
      <vt:lpstr>   Exercise &amp; Emotional Well Being</vt:lpstr>
      <vt:lpstr>        Emotional Well Being in the U.S.</vt:lpstr>
      <vt:lpstr>         Common Causes of Emotional Stress</vt:lpstr>
      <vt:lpstr>PowerPoint Presentation</vt:lpstr>
      <vt:lpstr>PowerPoint Presentation</vt:lpstr>
      <vt:lpstr> </vt:lpstr>
      <vt:lpstr>Benefits of Exercise for the Brain</vt:lpstr>
      <vt:lpstr>PowerPoint Presentation</vt:lpstr>
      <vt:lpstr>PowerPoint Presentation</vt:lpstr>
      <vt:lpstr>NIH Employee Assistance Program</vt:lpstr>
      <vt:lpstr>PowerPoint Presentation</vt:lpstr>
      <vt:lpstr>PowerPoint Presentation</vt:lpstr>
      <vt:lpstr>PowerPoint Presentation</vt:lpstr>
      <vt:lpstr>PowerPoint Presentation</vt:lpstr>
    </vt:vector>
  </TitlesOfParts>
  <Company>NIH/ORS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Oussoren1</dc:creator>
  <cp:lastModifiedBy>Gaines, Chris (NIH/OD/ORS) [E]</cp:lastModifiedBy>
  <cp:revision>846</cp:revision>
  <cp:lastPrinted>2018-01-02T14:29:48Z</cp:lastPrinted>
  <dcterms:created xsi:type="dcterms:W3CDTF">2015-02-26T20:48:17Z</dcterms:created>
  <dcterms:modified xsi:type="dcterms:W3CDTF">2020-10-26T17:23:51Z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0x010100B402689F6B99234490E3CD04B0156086</vt:lpwstr>
  </property>
</Properties>
</file>